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2"/>
  </p:notesMasterIdLst>
  <p:sldIdLst>
    <p:sldId id="451" r:id="rId2"/>
    <p:sldId id="347" r:id="rId3"/>
    <p:sldId id="466" r:id="rId4"/>
    <p:sldId id="467" r:id="rId5"/>
    <p:sldId id="468" r:id="rId6"/>
    <p:sldId id="469" r:id="rId7"/>
    <p:sldId id="470" r:id="rId8"/>
    <p:sldId id="471" r:id="rId9"/>
    <p:sldId id="472" r:id="rId10"/>
    <p:sldId id="473" r:id="rId11"/>
  </p:sldIdLst>
  <p:sldSz cx="12960350" cy="6840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Основные стили" id="{9C5DBF73-5C8C-8D4C-BB54-DF085EC13081}">
          <p14:sldIdLst>
            <p14:sldId id="451"/>
            <p14:sldId id="347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</p14:sldIdLst>
        </p14:section>
        <p14:section name="Финальные слайды" id="{4145BB14-2156-2145-AF78-8B8681ECBF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77" userDrawn="1">
          <p15:clr>
            <a:srgbClr val="A4A3A4"/>
          </p15:clr>
        </p15:guide>
        <p15:guide id="2" pos="40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256"/>
    <a:srgbClr val="E6E6E6"/>
    <a:srgbClr val="AFABAB"/>
    <a:srgbClr val="F8F8F8"/>
    <a:srgbClr val="00E6CB"/>
    <a:srgbClr val="00B49F"/>
    <a:srgbClr val="009A88"/>
    <a:srgbClr val="008676"/>
    <a:srgbClr val="007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5" autoAdjust="0"/>
    <p:restoredTop sz="93655" autoAdjust="0"/>
  </p:normalViewPr>
  <p:slideViewPr>
    <p:cSldViewPr snapToGrid="0">
      <p:cViewPr varScale="1">
        <p:scale>
          <a:sx n="77" d="100"/>
          <a:sy n="77" d="100"/>
        </p:scale>
        <p:origin x="1037" y="62"/>
      </p:cViewPr>
      <p:guideLst>
        <p:guide orient="horz" pos="2177"/>
        <p:guide pos="408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B0AE3-F1A2-394F-BC18-67F76EFC1EC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06413" y="1143000"/>
            <a:ext cx="5845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9C60B-6F98-8646-A41A-70FA44D3B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323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9C60B-6F98-8646-A41A-70FA44D3BD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631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382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73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573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14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960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774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8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058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58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9">
            <a:extLst>
              <a:ext uri="{FF2B5EF4-FFF2-40B4-BE49-F238E27FC236}">
                <a16:creationId xmlns:a16="http://schemas.microsoft.com/office/drawing/2014/main" id="{ACD4A90A-0ABE-7243-8908-72C565099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5" name="Прямоугольник 4">
            <a:extLst>
              <a:ext uri="{FF2B5EF4-FFF2-40B4-BE49-F238E27FC236}">
                <a16:creationId xmlns:a16="http://schemas.microsoft.com/office/drawing/2014/main" id="{1A77197B-380D-644E-9B90-7284D14AEC8D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3E39C7-B630-C841-B628-08298DD9876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DB2FD8-6949-594D-AF72-5CE0FDE67F6D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7F7827-21D6-5054-F4C6-CF3F1E1A33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02204" y="0"/>
            <a:ext cx="1058146" cy="6840538"/>
          </a:xfrm>
          <a:prstGeom prst="rect">
            <a:avLst/>
          </a:prstGeom>
        </p:spPr>
      </p:pic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CD2E3BB0-99F5-1045-9ADB-5FF98D234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191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4" userDrawn="1">
          <p15:clr>
            <a:srgbClr val="FBAE40"/>
          </p15:clr>
        </p15:guide>
        <p15:guide id="3" pos="4082" userDrawn="1">
          <p15:clr>
            <a:srgbClr val="FBAE40"/>
          </p15:clr>
        </p15:guide>
        <p15:guide id="4" orient="horz" pos="38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9">
            <a:extLst>
              <a:ext uri="{FF2B5EF4-FFF2-40B4-BE49-F238E27FC236}">
                <a16:creationId xmlns:a16="http://schemas.microsoft.com/office/drawing/2014/main" id="{312AC08A-0C3F-974B-BD93-826A868864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8" name="Прямоугольник 4">
            <a:extLst>
              <a:ext uri="{FF2B5EF4-FFF2-40B4-BE49-F238E27FC236}">
                <a16:creationId xmlns:a16="http://schemas.microsoft.com/office/drawing/2014/main" id="{D5800CC3-8BB1-6E4A-B449-86804D5C4D71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1EB201-11AF-9542-A909-0880047F2AF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814AB4-58FB-AE44-9B65-2430CAFB56B2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2713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FAC3-F2F2-2C4F-A0E5-E45C3D91474E}" type="datetime1">
              <a:rPr lang="ru-RU" smtClean="0"/>
              <a:t>10.06.2025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7019109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79F780C-3DBF-7240-9736-987FCF93B284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9701349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3C0F341-B7E5-3845-B426-CA74C3BDAE4F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4340995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DE5803-8086-B245-97C9-CAE368D49BE0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7019109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047B218-8FD4-6348-A347-47AB398FF2D4}"/>
              </a:ext>
            </a:extLst>
          </p:cNvPr>
          <p:cNvSpPr>
            <a:spLocks noGrp="1" noChangeAspect="1"/>
          </p:cNvSpPr>
          <p:nvPr>
            <p:ph type="pic" idx="17"/>
          </p:nvPr>
        </p:nvSpPr>
        <p:spPr>
          <a:xfrm>
            <a:off x="9701349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1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80D31F51-3F1C-8045-99BC-14A4D28ED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6901C6BE-CE43-1C49-A547-8D7E87965F71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69650-3A35-3642-883C-A870CBC46FCC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E4A2AA-05E3-7F4E-879C-E04CB11781C0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4" y="1705385"/>
            <a:ext cx="11178302" cy="2845473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4" y="4577778"/>
            <a:ext cx="11178302" cy="149636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D0A1-1F54-6D46-B9B0-6ADD85C235EC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7464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FFBF45D3-592B-3C42-AB8F-2FDFA93DD1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29BDF7A5-C047-1149-97E2-5FF2F7C15BEB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ACB84-12E8-B04C-B361-EFA20FF74E23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2AF39C-AEEB-974B-9D14-519ED62E1CFE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9CDA-6D70-FA48-B8E7-6D7A153E7A07}" type="datetime1">
              <a:rPr lang="ru-RU" smtClean="0"/>
              <a:t>10.06.2025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448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4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48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525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Титульный слайд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6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50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894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Титульный слайд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6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50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70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64B41069-4AAD-8340-8EFB-180ACA586F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7727723-4074-B843-AE36-885B2303F4FE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95950-E595-F342-9D21-3C47BD20DFED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8ECB9-5CD4-CC42-91B8-0D89C488BB7E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CD2E3BB0-99F5-1045-9ADB-5FF98D234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503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4">
          <p15:clr>
            <a:srgbClr val="FBAE40"/>
          </p15:clr>
        </p15:guide>
        <p15:guide id="3" pos="4082">
          <p15:clr>
            <a:srgbClr val="FBAE40"/>
          </p15:clr>
        </p15:guide>
        <p15:guide id="4" orient="horz" pos="38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B72F114E-335E-2040-801E-3C7EC39A3E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3B94890-3C49-7044-A8F0-B3DB12C28D12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AA9BBD-B777-C149-9777-05247593E1E0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C569F4-D248-7041-9278-341700D6083F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0044" y="1119505"/>
            <a:ext cx="9720263" cy="2381521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4" y="3592866"/>
            <a:ext cx="9720263" cy="1651546"/>
          </a:xfrm>
        </p:spPr>
        <p:txBody>
          <a:bodyPr>
            <a:normAutofit/>
          </a:bodyPr>
          <a:lstStyle>
            <a:lvl1pPr marL="0" indent="0" algn="l">
              <a:buNone/>
              <a:defRPr sz="2400" b="1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FABD-BCBD-544A-9118-89D15D7C2332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06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A031F8E3-48A7-4044-944A-7FEEE130F6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CC740624-9786-3F40-BE2D-E443C76C8EC7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EFE944-F30B-544E-B5A4-8FA81A6D7A9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5D4700-313E-CB48-82C9-205F0B4F41DB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0000" y="919197"/>
            <a:ext cx="8649708" cy="535138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1303" y="2751909"/>
            <a:ext cx="6696892" cy="2492503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accent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B5067-034C-ED4C-9B2B-00BE7ADE8DA8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7AD485B-A56F-E148-9785-EA3C38C11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91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174A10-18C0-D846-8F03-C9CC6AC7354A}"/>
              </a:ext>
            </a:extLst>
          </p:cNvPr>
          <p:cNvSpPr/>
          <p:nvPr userDrawn="1"/>
        </p:nvSpPr>
        <p:spPr>
          <a:xfrm>
            <a:off x="0" y="0"/>
            <a:ext cx="12960350" cy="684053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00547" y="2269024"/>
            <a:ext cx="6871063" cy="2492503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C6C5C-8715-4349-9C7D-F129E2D2F817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Прямоугольник 4">
            <a:extLst>
              <a:ext uri="{FF2B5EF4-FFF2-40B4-BE49-F238E27FC236}">
                <a16:creationId xmlns:a16="http://schemas.microsoft.com/office/drawing/2014/main" id="{6863F21F-0FD5-0D4F-9EDF-1CEFC7A813EE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E003E"/>
                </a:solidFill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0584FD3-82FB-1645-920D-FB8B68AFF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28"/>
          <a:stretch/>
        </p:blipFill>
        <p:spPr>
          <a:xfrm>
            <a:off x="10684390" y="-1"/>
            <a:ext cx="1950721" cy="9761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56C3D01-CF25-E947-ABB7-B55A2D418229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2023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CAB093-8887-BF49-8EA5-92B2D72B9517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30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E42B6E17-3CA0-A44E-A15A-7A8C6D151F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CAE1ECE3-AE58-EF4B-9404-CEF7D3739127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C5649B-D563-7A42-ADA0-AC0ECE1EBBD4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4F3F24-E8BA-7348-890A-4EB2A401046B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900000"/>
            <a:ext cx="9576679" cy="714358"/>
          </a:xfrm>
        </p:spPr>
        <p:txBody>
          <a:bodyPr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EB2D4-E0FF-0948-BCEC-0F713D78CA44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35B661-A620-6B4A-8A9C-FCEE63525CAE}"/>
              </a:ext>
            </a:extLst>
          </p:cNvPr>
          <p:cNvSpPr txBox="1">
            <a:spLocks/>
          </p:cNvSpPr>
          <p:nvPr userDrawn="1"/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22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00F513B3-241A-5644-9CD0-08969C8509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9DB0A6DB-F31A-A343-BF05-360492CB83BF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384103-0CD4-E641-A9AE-B808169DCE7C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19AD7C-9E4C-BC47-9C84-6A2E4F3FD078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772664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3EC4-AEDB-A546-B9B7-585538AAD3C7}" type="datetime1">
              <a:rPr lang="ru-RU" smtClean="0"/>
              <a:t>10.06.2025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0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82FB6434-E9A9-A141-89AC-B38A0E207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D954ACBC-1461-8F49-8A62-25BE7C807B19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05D89A-CBD9-1747-8A24-211A119C1CB5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87A918-407B-4D42-98BB-5B3D0F5839E2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864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3638348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B6139-3C51-544D-A275-589F7A7E6369}" type="datetime1">
              <a:rPr lang="ru-RU" smtClean="0"/>
              <a:t>10.06.2025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8383605" y="1674796"/>
            <a:ext cx="3638348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7329FE-F5D1-374D-B109-65B84655D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id="{263CFD3C-F777-DA4D-BC37-116E29B7A220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772282-7CE5-9B49-B848-BF7E6632BBB4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F7AA82A-8CAD-7945-8DF4-19C7F478AB03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2713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2F27-2E9A-5E43-AA18-A5B944132F59}" type="datetime1">
              <a:rPr lang="ru-RU" smtClean="0"/>
              <a:t>10.06.2025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7019109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79F780C-3DBF-7240-9736-987FCF93B284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9701349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652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900000"/>
            <a:ext cx="9576679" cy="7143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1820976"/>
            <a:ext cx="11205726" cy="43402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4" y="7084883"/>
            <a:ext cx="2916079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57F375-12B8-4849-BF4D-9AACA101A6E6}" type="datetime1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0567" y="7084884"/>
            <a:ext cx="437411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5463" y="266377"/>
            <a:ext cx="73813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60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5" r:id="rId2"/>
    <p:sldLayoutId id="2147483673" r:id="rId3"/>
    <p:sldLayoutId id="2147483689" r:id="rId4"/>
    <p:sldLayoutId id="2147483690" r:id="rId5"/>
    <p:sldLayoutId id="2147483674" r:id="rId6"/>
    <p:sldLayoutId id="2147483681" r:id="rId7"/>
    <p:sldLayoutId id="2147483686" r:id="rId8"/>
    <p:sldLayoutId id="2147483687" r:id="rId9"/>
    <p:sldLayoutId id="2147483688" r:id="rId10"/>
    <p:sldLayoutId id="2147483675" r:id="rId11"/>
    <p:sldLayoutId id="2147483678" r:id="rId12"/>
    <p:sldLayoutId id="2147483684" r:id="rId13"/>
    <p:sldLayoutId id="2147483695" r:id="rId14"/>
    <p:sldLayoutId id="2147483696" r:id="rId15"/>
  </p:sldLayoutIdLst>
  <p:hf hdr="0" ftr="0" dt="0"/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2114" rtl="0" eaLnBrk="1" latinLnBrk="0" hangingPunct="1">
        <a:lnSpc>
          <a:spcPct val="100000"/>
        </a:lnSpc>
        <a:spcBef>
          <a:spcPts val="998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rgbClr val="6D6D6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rgbClr val="6D6D6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54" userDrawn="1">
          <p15:clr>
            <a:srgbClr val="F26B43"/>
          </p15:clr>
        </p15:guide>
        <p15:guide id="2" pos="4082" userDrawn="1">
          <p15:clr>
            <a:srgbClr val="F26B43"/>
          </p15:clr>
        </p15:guide>
        <p15:guide id="3" orient="horz" pos="385" userDrawn="1">
          <p15:clr>
            <a:srgbClr val="F26B43"/>
          </p15:clr>
        </p15:guide>
        <p15:guide id="4" orient="horz" pos="3969" userDrawn="1">
          <p15:clr>
            <a:srgbClr val="F26B43"/>
          </p15:clr>
        </p15:guide>
        <p15:guide id="5" pos="567" userDrawn="1">
          <p15:clr>
            <a:srgbClr val="F26B43"/>
          </p15:clr>
        </p15:guide>
        <p15:guide id="6" pos="76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8A8DF474-32EF-47A6-B0F7-DE38323A78D6}"/>
              </a:ext>
            </a:extLst>
          </p:cNvPr>
          <p:cNvGrpSpPr/>
          <p:nvPr/>
        </p:nvGrpSpPr>
        <p:grpSpPr>
          <a:xfrm rot="10800000">
            <a:off x="8087804" y="826159"/>
            <a:ext cx="9045707" cy="2847468"/>
            <a:chOff x="-1197546" y="3176090"/>
            <a:chExt cx="9045707" cy="2847468"/>
          </a:xfrm>
          <a:solidFill>
            <a:srgbClr val="E6E6E6"/>
          </a:solidFill>
        </p:grpSpPr>
        <p:sp>
          <p:nvSpPr>
            <p:cNvPr id="64" name="Параллелограмм 63">
              <a:extLst>
                <a:ext uri="{FF2B5EF4-FFF2-40B4-BE49-F238E27FC236}">
                  <a16:creationId xmlns:a16="http://schemas.microsoft.com/office/drawing/2014/main" id="{D674FA1E-9AD4-42EE-988C-54094DDA1D1C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Прямоугольный треугольник 64">
              <a:extLst>
                <a:ext uri="{FF2B5EF4-FFF2-40B4-BE49-F238E27FC236}">
                  <a16:creationId xmlns:a16="http://schemas.microsoft.com/office/drawing/2014/main" id="{E92EB7B0-5AB2-4CE0-ACED-8B7CB278471F}"/>
                </a:ext>
              </a:extLst>
            </p:cNvPr>
            <p:cNvSpPr/>
            <p:nvPr/>
          </p:nvSpPr>
          <p:spPr>
            <a:xfrm rot="5400000">
              <a:off x="5478790" y="3654186"/>
              <a:ext cx="2847468" cy="1891275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2984DF41-E0F2-4654-9C16-906899C51C24}"/>
              </a:ext>
            </a:extLst>
          </p:cNvPr>
          <p:cNvGrpSpPr/>
          <p:nvPr/>
        </p:nvGrpSpPr>
        <p:grpSpPr>
          <a:xfrm rot="10800000">
            <a:off x="8899422" y="827747"/>
            <a:ext cx="9045708" cy="2847468"/>
            <a:chOff x="-1197546" y="3176090"/>
            <a:chExt cx="9045708" cy="2847468"/>
          </a:xfrm>
        </p:grpSpPr>
        <p:sp>
          <p:nvSpPr>
            <p:cNvPr id="60" name="Параллелограмм 59">
              <a:extLst>
                <a:ext uri="{FF2B5EF4-FFF2-40B4-BE49-F238E27FC236}">
                  <a16:creationId xmlns:a16="http://schemas.microsoft.com/office/drawing/2014/main" id="{475F715C-05AB-40D2-894F-CBCA3C1861F5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Прямоугольный треугольник 60">
              <a:extLst>
                <a:ext uri="{FF2B5EF4-FFF2-40B4-BE49-F238E27FC236}">
                  <a16:creationId xmlns:a16="http://schemas.microsoft.com/office/drawing/2014/main" id="{19B47058-3664-4D8F-B682-EFE15A86C93C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9B457D81-0FD8-4296-9E85-8180F41A8C3A}"/>
              </a:ext>
            </a:extLst>
          </p:cNvPr>
          <p:cNvGrpSpPr/>
          <p:nvPr/>
        </p:nvGrpSpPr>
        <p:grpSpPr>
          <a:xfrm>
            <a:off x="-814175" y="-533291"/>
            <a:ext cx="4870050" cy="3907249"/>
            <a:chOff x="2182954" y="-53163"/>
            <a:chExt cx="4297222" cy="3661143"/>
          </a:xfrm>
          <a:solidFill>
            <a:srgbClr val="E6E6E6"/>
          </a:solidFill>
        </p:grpSpPr>
        <p:sp>
          <p:nvSpPr>
            <p:cNvPr id="56" name="Прямоугольный треугольник 55">
              <a:extLst>
                <a:ext uri="{FF2B5EF4-FFF2-40B4-BE49-F238E27FC236}">
                  <a16:creationId xmlns:a16="http://schemas.microsoft.com/office/drawing/2014/main" id="{2B708459-D876-419D-8B2A-AF77AC0687F3}"/>
                </a:ext>
              </a:extLst>
            </p:cNvPr>
            <p:cNvSpPr/>
            <p:nvPr/>
          </p:nvSpPr>
          <p:spPr>
            <a:xfrm rot="5400000">
              <a:off x="3599691" y="727495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Прямоугольный треугольник 56">
              <a:extLst>
                <a:ext uri="{FF2B5EF4-FFF2-40B4-BE49-F238E27FC236}">
                  <a16:creationId xmlns:a16="http://schemas.microsoft.com/office/drawing/2014/main" id="{D9C96618-2443-4734-8E3B-5C805B53B138}"/>
                </a:ext>
              </a:extLst>
            </p:cNvPr>
            <p:cNvSpPr/>
            <p:nvPr/>
          </p:nvSpPr>
          <p:spPr>
            <a:xfrm rot="16200000">
              <a:off x="1455458" y="674333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84B77FF-42D5-44D1-8013-CC3408A1EACB}"/>
              </a:ext>
            </a:extLst>
          </p:cNvPr>
          <p:cNvCxnSpPr>
            <a:cxnSpLocks/>
          </p:cNvCxnSpPr>
          <p:nvPr/>
        </p:nvCxnSpPr>
        <p:spPr>
          <a:xfrm flipV="1">
            <a:off x="5073463" y="1701851"/>
            <a:ext cx="1501648" cy="3975283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A3D5D7D-92F9-4BC2-9698-F8B60697E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842795" y="750538"/>
            <a:ext cx="2027469" cy="5421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1BB460F-7BDD-4D7A-B829-37901165E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329" y="1217969"/>
            <a:ext cx="6752725" cy="450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BD89C56B-381F-464C-ABFF-9B1915BEE3B4}"/>
              </a:ext>
            </a:extLst>
          </p:cNvPr>
          <p:cNvSpPr/>
          <p:nvPr/>
        </p:nvSpPr>
        <p:spPr>
          <a:xfrm rot="10800000">
            <a:off x="6897888" y="1184556"/>
            <a:ext cx="1537749" cy="46209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35343C77-7713-4174-84FA-9F37B47405E4}"/>
              </a:ext>
            </a:extLst>
          </p:cNvPr>
          <p:cNvCxnSpPr>
            <a:cxnSpLocks/>
          </p:cNvCxnSpPr>
          <p:nvPr/>
        </p:nvCxnSpPr>
        <p:spPr>
          <a:xfrm flipV="1">
            <a:off x="6169870" y="-227834"/>
            <a:ext cx="2111572" cy="5997798"/>
          </a:xfrm>
          <a:prstGeom prst="line">
            <a:avLst/>
          </a:prstGeom>
          <a:ln w="76200"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7E95C11-7C96-4583-B5BC-1619AE151F5C}"/>
              </a:ext>
            </a:extLst>
          </p:cNvPr>
          <p:cNvGrpSpPr/>
          <p:nvPr/>
        </p:nvGrpSpPr>
        <p:grpSpPr>
          <a:xfrm>
            <a:off x="-2032506" y="3327857"/>
            <a:ext cx="9102046" cy="3067893"/>
            <a:chOff x="-899257" y="3375624"/>
            <a:chExt cx="8928142" cy="2846508"/>
          </a:xfrm>
        </p:grpSpPr>
        <p:sp>
          <p:nvSpPr>
            <p:cNvPr id="17" name="Параллелограмм 16">
              <a:extLst>
                <a:ext uri="{FF2B5EF4-FFF2-40B4-BE49-F238E27FC236}">
                  <a16:creationId xmlns:a16="http://schemas.microsoft.com/office/drawing/2014/main" id="{961A138D-10F3-4383-AD01-1937038D5F6D}"/>
                </a:ext>
              </a:extLst>
            </p:cNvPr>
            <p:cNvSpPr/>
            <p:nvPr/>
          </p:nvSpPr>
          <p:spPr>
            <a:xfrm>
              <a:off x="-899257" y="3381927"/>
              <a:ext cx="8679617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Прямоугольный треугольник 30">
              <a:extLst>
                <a:ext uri="{FF2B5EF4-FFF2-40B4-BE49-F238E27FC236}">
                  <a16:creationId xmlns:a16="http://schemas.microsoft.com/office/drawing/2014/main" id="{132BF946-318A-4426-B6C3-08427964626C}"/>
                </a:ext>
              </a:extLst>
            </p:cNvPr>
            <p:cNvSpPr/>
            <p:nvPr/>
          </p:nvSpPr>
          <p:spPr>
            <a:xfrm rot="5400000">
              <a:off x="6131530" y="4287568"/>
              <a:ext cx="2809300" cy="985411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4E694-B4BE-4647-B02E-5553DD8C6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674" y="4137724"/>
            <a:ext cx="5461348" cy="151564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Roboto bold" panose="02000000000000000000" pitchFamily="2" charset="0"/>
                <a:ea typeface="Roboto bold" panose="02000000000000000000" pitchFamily="2" charset="0"/>
              </a:rPr>
              <a:t>Презентация компании</a:t>
            </a:r>
            <a:b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r>
              <a:rPr lang="ru-RU" sz="4800" dirty="0">
                <a:latin typeface="Roboto bold" panose="02000000000000000000" pitchFamily="2" charset="0"/>
                <a:ea typeface="Roboto bold" panose="02000000000000000000" pitchFamily="2" charset="0"/>
              </a:rPr>
              <a:t>КиКГЕОСТРОЙ</a:t>
            </a:r>
            <a:endParaRPr lang="ru-RU" dirty="0"/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A58BAA46-E170-45A4-ABDE-03EE4620FA7C}"/>
              </a:ext>
            </a:extLst>
          </p:cNvPr>
          <p:cNvCxnSpPr>
            <a:cxnSpLocks/>
          </p:cNvCxnSpPr>
          <p:nvPr/>
        </p:nvCxnSpPr>
        <p:spPr>
          <a:xfrm flipV="1">
            <a:off x="6236538" y="1209103"/>
            <a:ext cx="2192963" cy="6667554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024" y="900000"/>
            <a:ext cx="10872498" cy="714358"/>
          </a:xfrm>
        </p:spPr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Заключение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15417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534187" y="1628100"/>
            <a:ext cx="16028723" cy="4640252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3E001CE-BFBC-4287-B098-A5A89E1F678D}"/>
              </a:ext>
            </a:extLst>
          </p:cNvPr>
          <p:cNvSpPr txBox="1"/>
          <p:nvPr/>
        </p:nvSpPr>
        <p:spPr>
          <a:xfrm>
            <a:off x="3562" y="1912162"/>
            <a:ext cx="9388915" cy="2381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endParaRPr lang="ru-RU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r>
              <a:rPr lang="ru-RU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ООО "</a:t>
            </a:r>
            <a:r>
              <a:rPr lang="ru-RU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КиКГЕОСТРОЙ</a:t>
            </a:r>
            <a:r>
              <a:rPr lang="ru-RU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обладает уникальной экспертизой, подтвержденным опытом реализации сложных проектов для лидеров рынка, устойчивой финансовой позицией и безупречной историей выполнения обязательств, в том числе по банковским гарантиям. Наша системная методология управления проектами и рисками обеспечивает предсказуемый результат.</a:t>
            </a:r>
            <a:endParaRPr lang="ru-RU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r>
              <a:rPr lang="ru-RU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видим значительный потенциал для развития партнерства с Вашим банком, основанного на взаимном доверии и общих интересах в обеспечении крупных инфраструктурных проектов. Готовы к детальному обсуждению сотрудничества.</a:t>
            </a:r>
            <a:endParaRPr lang="ru-RU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endParaRPr lang="ru-RU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8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О компании: экспертиза и масштаб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448019" y="1870045"/>
            <a:ext cx="15949210" cy="4385228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9CBE5E-0D78-441E-9800-D9C020CCC76F}"/>
              </a:ext>
            </a:extLst>
          </p:cNvPr>
          <p:cNvSpPr txBox="1"/>
          <p:nvPr/>
        </p:nvSpPr>
        <p:spPr>
          <a:xfrm>
            <a:off x="97766" y="2355606"/>
            <a:ext cx="9495205" cy="2833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Группа Компаний: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ООО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КиКГЕОСТРОЙ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" – ключевое исполнительное подразделение в составе Группы Компаний (ООО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КиКСТРОЙ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", ООО "ШЕЛЛРОКК", ООО "ЭЛЕКТРОЭНЕРГЕТИКА"). На рынке с 2012 года. С 2024 года группа позиционируется на рынке под общим брендом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ShellRockk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. 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Профиль: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Специализация на комплексных и технологически сложных работах: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Специализированные работы / Подземное строительство (стена в грунте, фундаменты, сваи,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баретты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, инъекция).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Устройство и реконструкция промышленных железнодорожных путей и инфраструктуры РЖД.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Строительство и реконструкция промышленных предприятий полный комплекс.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Полный комплекс электромонтажных работ для объектов до 500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кВ.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Наследие и Кадры: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Ключевые компетенции основаны на опыте специалистов, ранее работавших в </a:t>
            </a:r>
            <a:r>
              <a:rPr lang="ru-RU" sz="1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Soletanche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Bachy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(мировой лидер в геотехнике и подземном строительстве), что обеспечивает высочайшие стандарты качества и технологичности.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Ресурсы: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Квалифицированный персонал: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 25+ ИТР и 200+ рабочих, в т.ч. включенных в Национальный Реестр Специалистов НОСТРОЙ.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Собственный парк техники: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Краны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LiebHerr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(г/п до 80т), Буровые установки для цементации, линии приготовления растворов, , установки нагнетания и регенерации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301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Портфель реализованных проектов:</a:t>
            </a:r>
            <a:b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доказанный опыт и надежность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15417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448019" y="1870045"/>
            <a:ext cx="16028723" cy="4385228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9CBE5E-0D78-441E-9800-D9C020CCC76F}"/>
              </a:ext>
            </a:extLst>
          </p:cNvPr>
          <p:cNvSpPr txBox="1"/>
          <p:nvPr/>
        </p:nvSpPr>
        <p:spPr>
          <a:xfrm>
            <a:off x="0" y="1870045"/>
            <a:ext cx="9592972" cy="4704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Масштаб: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Успешно реализовано значительное количество крупных и средних проектов для ведущих компаний России.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Объемы: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Общая выручка проектов Группы за последние 5 лет –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5.7 млрд рублей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.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4572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Ключевые реализованные Проекты: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Промышленность: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Реконструкция цеха №8 и строительство ж/д путей для АО "МЕТРОВАГОНМАШ"; Строительство Галичского фанерного комбината (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Segezha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Group).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Транспортная инфраструктура: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Строительство соединительного пути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Маткаселькя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–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Рускеала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и пассажирской инфраструктуры (для РЖД); Работы на станциях Московского метрополитена ("Улица Народного Ополчения", "Лермонтовский проспект",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Нагатинский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Затон" – стена в грунте).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Энергетика: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Реконструкция ПС 110/35/10/6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кВ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"Одинцово" (Московский регион).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Коммерческая недвижимость: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Строительство подземной части ЖК "ФОРСТ" (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Симоновская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наб.).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Крупные инфраструктурные объекты: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Строительство подземной части "Лахта Центра" (ПАО "Газпром").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Репутация и Партнеры (2014-2024):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АО "РЖД", АО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РЖДстрой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", ГУП "Московский метрополитен", ПАО "Газпром", ПАО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Россети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" (МОЭСК, МРСК Центра), АО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Мосинжпроект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", Холдинг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Segezha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Group", АО "МЕТРОВАГОНМАШ"  (Трансмашхолдинг), ФДА "Росавтодор", АО "ДГК" (РусГидро), АО “Коломенский Завод (Трансмашхолдинг) и др. 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Текущие проекты в стадии реализации:</a:t>
            </a:r>
            <a:endParaRPr lang="ru-RU" sz="11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Courier New" panose="02070309020205020404" pitchFamily="49" charset="0"/>
              <a:buChar char="o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Объект: 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Терминал по перевалке удобрений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Усть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Луга, Заказчик “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Еврохим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Усть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Луга”, монтаж 2000 тонн металлоконструкций;</a:t>
            </a:r>
            <a:endParaRPr lang="ru-RU" sz="1100" dirty="0">
              <a:solidFill>
                <a:schemeClr val="bg1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Courier New" panose="02070309020205020404" pitchFamily="49" charset="0"/>
              <a:buChar char="o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Объект: 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Многофункциональный жилой комплекс, расположенный по адресу: г. Москва, ул. Сокольнический Вал, вл. 2А. Застройщик: ГК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Bestcon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Устройство "стены в грунте"  6630 м3 железобетонных конструкций;</a:t>
            </a:r>
            <a:endParaRPr lang="ru-RU" sz="1100" dirty="0">
              <a:solidFill>
                <a:schemeClr val="bg1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Courier New" panose="02070309020205020404" pitchFamily="49" charset="0"/>
              <a:buChar char="o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Объект: 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Тушино 8 Многофункциональный жилой комплекс, расположенный по адресу: г. Москва, 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вн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. тер. г. муниципальный округ Покровское-Стрешнево, ул. Тушинская, вл. 24. Застройщик: АО МР Групп Устройство "стены в грунте"  3930 м3 железобетонных конструкций.</a:t>
            </a:r>
            <a:endParaRPr lang="ru-RU" sz="1100" dirty="0">
              <a:solidFill>
                <a:schemeClr val="bg1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848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Финансовая устойчивость и дисциплина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15417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448019" y="1718392"/>
            <a:ext cx="16028723" cy="4536881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9CBE5E-0D78-441E-9800-D9C020CCC76F}"/>
              </a:ext>
            </a:extLst>
          </p:cNvPr>
          <p:cNvSpPr txBox="1"/>
          <p:nvPr/>
        </p:nvSpPr>
        <p:spPr>
          <a:xfrm>
            <a:off x="0" y="1870045"/>
            <a:ext cx="9592972" cy="1464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Стабильная Деятельность: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Успешная деятельность на рынке более 12 лет.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Финансовая Независимость: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Работа преимущественно на собственные средства, подтверждающая устойчивость бизнес-модели.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Финансовая модель проекта собственной разработки, показавшая эффективность на 10+ проектах.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Финансовые результаты 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ООО «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КиКГЕОСТРОЙ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»</a:t>
            </a: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B7B759D-92D8-4D37-97F9-83F36407D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230430"/>
              </p:ext>
            </p:extLst>
          </p:nvPr>
        </p:nvGraphicFramePr>
        <p:xfrm>
          <a:off x="450056" y="2965225"/>
          <a:ext cx="7255563" cy="306107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87220">
                  <a:extLst>
                    <a:ext uri="{9D8B030D-6E8A-4147-A177-3AD203B41FA5}">
                      <a16:colId xmlns:a16="http://schemas.microsoft.com/office/drawing/2014/main" val="98510291"/>
                    </a:ext>
                  </a:extLst>
                </a:gridCol>
                <a:gridCol w="616374">
                  <a:extLst>
                    <a:ext uri="{9D8B030D-6E8A-4147-A177-3AD203B41FA5}">
                      <a16:colId xmlns:a16="http://schemas.microsoft.com/office/drawing/2014/main" val="4185241340"/>
                    </a:ext>
                  </a:extLst>
                </a:gridCol>
                <a:gridCol w="616374">
                  <a:extLst>
                    <a:ext uri="{9D8B030D-6E8A-4147-A177-3AD203B41FA5}">
                      <a16:colId xmlns:a16="http://schemas.microsoft.com/office/drawing/2014/main" val="346022573"/>
                    </a:ext>
                  </a:extLst>
                </a:gridCol>
                <a:gridCol w="616374">
                  <a:extLst>
                    <a:ext uri="{9D8B030D-6E8A-4147-A177-3AD203B41FA5}">
                      <a16:colId xmlns:a16="http://schemas.microsoft.com/office/drawing/2014/main" val="3872074989"/>
                    </a:ext>
                  </a:extLst>
                </a:gridCol>
                <a:gridCol w="616374">
                  <a:extLst>
                    <a:ext uri="{9D8B030D-6E8A-4147-A177-3AD203B41FA5}">
                      <a16:colId xmlns:a16="http://schemas.microsoft.com/office/drawing/2014/main" val="3210023440"/>
                    </a:ext>
                  </a:extLst>
                </a:gridCol>
                <a:gridCol w="616374">
                  <a:extLst>
                    <a:ext uri="{9D8B030D-6E8A-4147-A177-3AD203B41FA5}">
                      <a16:colId xmlns:a16="http://schemas.microsoft.com/office/drawing/2014/main" val="1153895288"/>
                    </a:ext>
                  </a:extLst>
                </a:gridCol>
                <a:gridCol w="616374">
                  <a:extLst>
                    <a:ext uri="{9D8B030D-6E8A-4147-A177-3AD203B41FA5}">
                      <a16:colId xmlns:a16="http://schemas.microsoft.com/office/drawing/2014/main" val="3122849159"/>
                    </a:ext>
                  </a:extLst>
                </a:gridCol>
                <a:gridCol w="616374">
                  <a:extLst>
                    <a:ext uri="{9D8B030D-6E8A-4147-A177-3AD203B41FA5}">
                      <a16:colId xmlns:a16="http://schemas.microsoft.com/office/drawing/2014/main" val="343818593"/>
                    </a:ext>
                  </a:extLst>
                </a:gridCol>
                <a:gridCol w="616374">
                  <a:extLst>
                    <a:ext uri="{9D8B030D-6E8A-4147-A177-3AD203B41FA5}">
                      <a16:colId xmlns:a16="http://schemas.microsoft.com/office/drawing/2014/main" val="1519584760"/>
                    </a:ext>
                  </a:extLst>
                </a:gridCol>
                <a:gridCol w="537351">
                  <a:extLst>
                    <a:ext uri="{9D8B030D-6E8A-4147-A177-3AD203B41FA5}">
                      <a16:colId xmlns:a16="http://schemas.microsoft.com/office/drawing/2014/main" val="1664715561"/>
                    </a:ext>
                  </a:extLst>
                </a:gridCol>
              </a:tblGrid>
              <a:tr h="1979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ПЕРИОД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900">
                          <a:effectLst/>
                        </a:rPr>
                        <a:t>2016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1446983512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Выручка, тыс. руб.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893547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488162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521402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158985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246514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490804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249554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158435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72557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3036519059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Себестоимость продаж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784581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407755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1598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2611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3642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2426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279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1534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2489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2038274842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Валовая прибыль (убыток)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108966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80407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519804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156374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242872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488378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249275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156901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70068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2119202193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Управленческие расходы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39798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36167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425771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146175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165404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372889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205166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150587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68150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831762845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Прибыль (убыток) от продаж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69168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44240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94033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10199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77468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115489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44109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6314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1918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1058866602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Проценты к получению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1708613821"/>
                  </a:ext>
                </a:extLst>
              </a:tr>
              <a:tr h="96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Прочие доходы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1851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466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916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942557293"/>
                  </a:ext>
                </a:extLst>
              </a:tr>
              <a:tr h="96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Прочие расходы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1020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3148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683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828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970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1759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1167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3723249219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Прибыль (убыток) до налогообложения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68176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42943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93816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9418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76541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113752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43858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6382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1897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1249559141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Налог на прибыль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-13736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-8647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-16117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-1884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-15308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-22750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-8783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1249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379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3189282560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в т.ч. текущий налог на прибыль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13736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8647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18684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1725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15308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22781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-8783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4077734291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Отложенный налог на прибыль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107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-159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1049766364"/>
                  </a:ext>
                </a:extLst>
              </a:tr>
              <a:tr h="3339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Изменение отложенных налоговых обязательств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-30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1678554729"/>
                  </a:ext>
                </a:extLst>
              </a:tr>
              <a:tr h="96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Прочее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-2656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2854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-19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4031458134"/>
                  </a:ext>
                </a:extLst>
              </a:tr>
              <a:tr h="164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Чистая прибыль (убыток)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54440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34296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77699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7540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64087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90982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35056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5103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1518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759487842"/>
                  </a:ext>
                </a:extLst>
              </a:tr>
              <a:tr h="249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Совокупный финансовый результат периода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54440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34296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77699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7540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64087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90982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35056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>
                          <a:effectLst/>
                        </a:rPr>
                        <a:t>5103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30"/>
                        </a:spcAft>
                      </a:pPr>
                      <a:r>
                        <a:rPr lang="ru-RU" sz="800" dirty="0">
                          <a:effectLst/>
                        </a:rPr>
                        <a:t>1518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95" marR="53495" marT="0" marB="0" anchor="b"/>
                </a:tc>
                <a:extLst>
                  <a:ext uri="{0D108BD9-81ED-4DB2-BD59-A6C34878D82A}">
                    <a16:rowId xmlns:a16="http://schemas.microsoft.com/office/drawing/2014/main" val="2621157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503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Финансовая устойчивость и дисциплина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15417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448019" y="1870045"/>
            <a:ext cx="16028723" cy="4385228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9CBE5E-0D78-441E-9800-D9C020CCC76F}"/>
              </a:ext>
            </a:extLst>
          </p:cNvPr>
          <p:cNvSpPr txBox="1"/>
          <p:nvPr/>
        </p:nvSpPr>
        <p:spPr>
          <a:xfrm>
            <a:off x="0" y="1870045"/>
            <a:ext cx="9592972" cy="463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Ключевые Финансовые Показатели ООО "</a:t>
            </a:r>
            <a:r>
              <a:rPr lang="ru-RU" sz="1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КиКГЕОСТРОЙ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" (2016-2024):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Стабильный Рост Выручки: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Устойчивая динамика (пик в 2024 г. – 893.5 млн руб.).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Прибыльность: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Стабильная генерация чистой прибыли на протяжении всего периода. 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lang="ru-RU" sz="1200" dirty="0">
              <a:solidFill>
                <a:schemeClr val="bg1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Финансовая Дисциплина: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Эффективное управление затратами и обязательствами.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540385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Безупречная История Банковских Гарантий:</a:t>
            </a:r>
            <a:endParaRPr lang="ru-RU" sz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80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Наш Принцип: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Ответственный подход к обязательствам перед заказчиками.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Факты: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Полученные банковские гарантии (на сумму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428 млн руб.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)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никогда не вскрывались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заказчиками в связи с ненадлежащим исполнением наших обязательств.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Примеры Гарантий: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1143000" lvl="2" indent="-2286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Для АО "Метровагонмаш" (Возврат аванса): Сумма договора ~558 млн руб., БГ 274 млн руб. –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Не вскрывалась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1143000" lvl="2" indent="-2286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Для АО "Метровагонмаш" (Возврат аванса): Сумма договора ~503 млн руб., БГ 154 млн руб. –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Не вскрывалась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Мы – надежный и предсказуемый контрагент, строго выполняющий договорные обязательства.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1.png">
            <a:extLst>
              <a:ext uri="{FF2B5EF4-FFF2-40B4-BE49-F238E27FC236}">
                <a16:creationId xmlns:a16="http://schemas.microsoft.com/office/drawing/2014/main" id="{DC6A380C-5D23-491B-A7F9-9EF8D81AC29F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50056" y="2498941"/>
            <a:ext cx="6030119" cy="178394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27878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Принципы реализации проектов:</a:t>
            </a:r>
            <a:b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системный подход к гарантии успеха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15417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534187" y="1883124"/>
            <a:ext cx="16028723" cy="4385228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5717307-DD95-4BBF-BEB9-012FE870A25E}"/>
              </a:ext>
            </a:extLst>
          </p:cNvPr>
          <p:cNvSpPr txBox="1"/>
          <p:nvPr/>
        </p:nvSpPr>
        <p:spPr>
          <a:xfrm>
            <a:off x="97766" y="2034814"/>
            <a:ext cx="8169964" cy="403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Наша методология управления проектами минимизирует риски и обеспечивает результат:</a:t>
            </a:r>
            <a:endParaRPr lang="ru-RU" sz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Экспертная Команда: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Формирование проектной команды из высококвалифицированных специалистов (НОСТРОЙ) под конкретные задачи проекта.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Глубокий пре-сейл: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Детальный анализ ТЗ, выезд на объект, оценка рисков и возможностей на стадии подготовки предложения.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Финансовое Моделирование и Дисциплина: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Разработка детальной финансовой модели проекта.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Строгий контроль доходов/расходов.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Планирование и обеспечение графика финансирования.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Оптимизация Договоров: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Детальная проработка договорных условий для минимизации юридических и финансовых рисков.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Управление Цепочкой Поставок: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Конкурсный отбор субподрядчиков и поставщиков (тендерная система).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Детальное Планирование: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Разработка сетевых графиков работ не ниже 4-го уровня детализации.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Проактивное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Управление Рисками: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Следование стандартам PMI (Project Management Institute) для идентификации, анализа и минимизации проектных рисков.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Эффективная Коммуникация: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Тесное взаимодействие со службами Заказчика и смежниками.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Постоянная Оптимизация: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Внедрение технических и организационных решений для сокращения сроков и снижения затрат.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Цифровизация: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 Внедрение IT-решений для автоматизации процессов и использование технологий Искусственного Интеллекта для анализа данных и поддержки принятия решений.</a:t>
            </a:r>
            <a:endParaRPr lang="ru-RU" sz="1200" dirty="0">
              <a:solidFill>
                <a:schemeClr val="bg1"/>
              </a:solidFill>
              <a:effectLst/>
              <a:latin typeface="Noto Sans Symbols"/>
              <a:ea typeface="Noto Sans Symbols"/>
              <a:cs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873845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024" y="900000"/>
            <a:ext cx="10872498" cy="714358"/>
          </a:xfrm>
        </p:spPr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Текущий ключевой проект: строительство конвейерной галереи №3 в морском порту Усть-Луга для ООО «</a:t>
            </a:r>
            <a:r>
              <a:rPr lang="ru-RU" sz="2400" dirty="0" err="1">
                <a:latin typeface="Roboto bold" panose="02000000000000000000" pitchFamily="2" charset="0"/>
                <a:ea typeface="Roboto bold" panose="02000000000000000000" pitchFamily="2" charset="0"/>
              </a:rPr>
              <a:t>Еврохим</a:t>
            </a:r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 Терминал Усть-Луга»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15417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534187" y="1628100"/>
            <a:ext cx="16028723" cy="4640252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3E001CE-BFBC-4287-B098-A5A89E1F678D}"/>
              </a:ext>
            </a:extLst>
          </p:cNvPr>
          <p:cNvSpPr txBox="1"/>
          <p:nvPr/>
        </p:nvSpPr>
        <p:spPr>
          <a:xfrm>
            <a:off x="3562" y="1912162"/>
            <a:ext cx="9388915" cy="304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Заказчик: ООО «ЕвроХим Терминал Усть-Луга»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ключевая дочерняя структура международной химической группы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«ЕвроХим»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одного из мировых лидеров в производстве минеральных удобрений.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Терминал Усть-Луга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стратегический логистический хаб группы, обеспечивающий масштабный морской экспорт продукции.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Суть Проекта: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Выполнение комплекса работ на территории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Морского торгового порта Усть-Луга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(Ленинградская область).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задача: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Монтаж металлоконструкций Конвейерной Галереи №3 в составе береговых объектов терминала по перевалке минеральных удобрений.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Объем работ: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Монтаж свыше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2100 тонн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металлоконструкций.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настилов, ограждений.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Покрытие профлистом.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Полный цикл: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Мобилизация персонала и спецтехники, организация бытового/технологического городка, монтажные работы, сдача исполнительной документации, поэтапная приемка.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Стандарты: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Все работы ведутся в строгом соответствии с утвержденной ПСД, нормами промышленной безопасности и высочайшими стандартами качества.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034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024" y="900000"/>
            <a:ext cx="10872498" cy="714358"/>
          </a:xfrm>
        </p:spPr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Текущий ключевой проект: строительство конвейерной галереи №3 в морском порту Усть-Луга для ООО «</a:t>
            </a:r>
            <a:r>
              <a:rPr lang="ru-RU" sz="2400" dirty="0" err="1">
                <a:latin typeface="Roboto bold" panose="02000000000000000000" pitchFamily="2" charset="0"/>
                <a:ea typeface="Roboto bold" panose="02000000000000000000" pitchFamily="2" charset="0"/>
              </a:rPr>
              <a:t>Еврохим</a:t>
            </a:r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 Терминал Усть-Луга»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15417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534187" y="1628100"/>
            <a:ext cx="16028723" cy="4640252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3E001CE-BFBC-4287-B098-A5A89E1F678D}"/>
              </a:ext>
            </a:extLst>
          </p:cNvPr>
          <p:cNvSpPr txBox="1"/>
          <p:nvPr/>
        </p:nvSpPr>
        <p:spPr>
          <a:xfrm>
            <a:off x="3562" y="1912162"/>
            <a:ext cx="9388915" cy="2648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 и Сроки: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контракта: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190 млн рублей.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реализации: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140 календарных дней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 момента подписания договора.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Перспективы Сотрудничества: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Активное участие в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текущих конкурсах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 выполнение последующих работ на терминале Усть-Луга, включающих: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Монтаж внутренних систем водоснабжения и канализации (ВК) и внутренних сетей связи (ВС) по всему комплексу зданий и сооружений.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Выполнение систем отопления и вентиляции (ОВ), водоснабжения и канализации (ВК) для зданий РММ, АБК и КПП.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Выполнение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полного комплекса электромонтажных работ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системы электроснабжения, силовое электрооборудование, АСУ ТП основного технологического оборудования, подключение зданий и сооружений к электросетям.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Char char="✔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Значение: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Данные проекты представляют 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значительный объем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дальнейших работ и укрепляют наше стратегическое партнерство с ключевым промышленным заказчиком.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699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024" y="900000"/>
            <a:ext cx="10872498" cy="714358"/>
          </a:xfrm>
        </p:spPr>
        <p:txBody>
          <a:bodyPr anchor="t" anchorCtr="0"/>
          <a:lstStyle/>
          <a:p>
            <a:r>
              <a:rPr lang="ru-RU" sz="2400" dirty="0">
                <a:latin typeface="Roboto bold" panose="02000000000000000000" pitchFamily="2" charset="0"/>
                <a:ea typeface="Roboto bold" panose="02000000000000000000" pitchFamily="2" charset="0"/>
              </a:rPr>
              <a:t>Предложение о партнерстве с банком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15417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534187" y="1628100"/>
            <a:ext cx="16028723" cy="4640252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3E001CE-BFBC-4287-B098-A5A89E1F678D}"/>
              </a:ext>
            </a:extLst>
          </p:cNvPr>
          <p:cNvSpPr txBox="1"/>
          <p:nvPr/>
        </p:nvSpPr>
        <p:spPr>
          <a:xfrm>
            <a:off x="3562" y="1912162"/>
            <a:ext cx="9388915" cy="2648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ООО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КиКГЕОСТРОЙ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заинтересовано в установлении долгосрочных и взаимовыгодных партнерских отношений с Вашим банком по следующим направлениям: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+mj-lt"/>
              <a:buAutoNum type="arabicPeriod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Банковские Гарантии: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банковских гарантий (в т.ч. авансовых, исполнения, тендерных) для обеспечения наших обязательств по контрактам с </a:t>
            </a:r>
            <a:r>
              <a:rPr lang="ru-RU" sz="1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Еврохим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Усть</a:t>
            </a: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Луга)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 другими ключевыми заказчиками.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Готовы рассмотреть значительные объемы гарантий в рамках текущего и перспективных проектов.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Font typeface="+mj-lt"/>
              <a:buAutoNum type="arabicPeriod"/>
            </a:pPr>
            <a:r>
              <a:rPr lang="ru-R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Расчетно-Кассовое Обслуживание: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Перевод и концентрация основных финансовых потоков, связанных с реализацией проектов (включая проект "</a:t>
            </a:r>
            <a:r>
              <a:rPr lang="ru-RU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Усть</a:t>
            </a: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Луга"), на счета в Вашем банке.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  <a:buSzPts val="1000"/>
              <a:buFont typeface="Arial" panose="020B0604020202020204" pitchFamily="34" charset="0"/>
              <a:buChar char="▪"/>
            </a:pPr>
            <a:r>
              <a: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Готовы к обсуждению объемов оборотов.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Bef>
                <a:spcPts val="30"/>
              </a:spcBef>
              <a:spcAft>
                <a:spcPts val="30"/>
              </a:spcAft>
            </a:pP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oto Sans Symbol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230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RANEPA_education">
      <a:dk1>
        <a:srgbClr val="000000"/>
      </a:dk1>
      <a:lt1>
        <a:srgbClr val="FFFFFF"/>
      </a:lt1>
      <a:dk2>
        <a:srgbClr val="404040"/>
      </a:dk2>
      <a:lt2>
        <a:srgbClr val="E7E6E6"/>
      </a:lt2>
      <a:accent1>
        <a:srgbClr val="FF5C36"/>
      </a:accent1>
      <a:accent2>
        <a:srgbClr val="ED7D31"/>
      </a:accent2>
      <a:accent3>
        <a:srgbClr val="879DC1"/>
      </a:accent3>
      <a:accent4>
        <a:srgbClr val="A30236"/>
      </a:accent4>
      <a:accent5>
        <a:srgbClr val="3F5CBD"/>
      </a:accent5>
      <a:accent6>
        <a:srgbClr val="12A3AD"/>
      </a:accent6>
      <a:hlink>
        <a:srgbClr val="6D6D6D"/>
      </a:hlink>
      <a:folHlink>
        <a:srgbClr val="AFABA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10163</TotalTime>
  <Words>1668</Words>
  <Application>Microsoft Office PowerPoint</Application>
  <PresentationFormat>Произвольный</PresentationFormat>
  <Paragraphs>303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Courier New</vt:lpstr>
      <vt:lpstr>Noto Sans Symbols</vt:lpstr>
      <vt:lpstr>Roboto bold</vt:lpstr>
      <vt:lpstr>Roboto Regular</vt:lpstr>
      <vt:lpstr>Times New Roman</vt:lpstr>
      <vt:lpstr>Тема Office</vt:lpstr>
      <vt:lpstr>Презентация компании КиКГЕОСТРОЙ</vt:lpstr>
      <vt:lpstr>О компании: экспертиза и масштаб</vt:lpstr>
      <vt:lpstr>Портфель реализованных проектов: доказанный опыт и надежность</vt:lpstr>
      <vt:lpstr>Финансовая устойчивость и дисциплина</vt:lpstr>
      <vt:lpstr>Финансовая устойчивость и дисциплина</vt:lpstr>
      <vt:lpstr>Принципы реализации проектов: системный подход к гарантии успеха</vt:lpstr>
      <vt:lpstr>Текущий ключевой проект: строительство конвейерной галереи №3 в морском порту Усть-Луга для ООО «Еврохим Терминал Усть-Луга»</vt:lpstr>
      <vt:lpstr>Текущий ключевой проект: строительство конвейерной галереи №3 в морском порту Усть-Луга для ООО «Еврохим Терминал Усть-Луга»</vt:lpstr>
      <vt:lpstr>Предложение о партнерстве с банком</vt:lpstr>
      <vt:lpstr>Заключение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Елена Филонова</cp:lastModifiedBy>
  <cp:revision>687</cp:revision>
  <dcterms:created xsi:type="dcterms:W3CDTF">2022-10-16T16:54:41Z</dcterms:created>
  <dcterms:modified xsi:type="dcterms:W3CDTF">2025-06-10T11:17:45Z</dcterms:modified>
</cp:coreProperties>
</file>