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550" r:id="rId2"/>
    <p:sldId id="546" r:id="rId3"/>
    <p:sldId id="547" r:id="rId4"/>
    <p:sldId id="518" r:id="rId5"/>
    <p:sldId id="525" r:id="rId6"/>
    <p:sldId id="549" r:id="rId7"/>
    <p:sldId id="500" r:id="rId8"/>
    <p:sldId id="517" r:id="rId9"/>
    <p:sldId id="502" r:id="rId10"/>
    <p:sldId id="503" r:id="rId11"/>
    <p:sldId id="541" r:id="rId12"/>
    <p:sldId id="542" r:id="rId13"/>
    <p:sldId id="539" r:id="rId14"/>
  </p:sldIdLst>
  <p:sldSz cx="12192000" cy="6858000"/>
  <p:notesSz cx="6858000" cy="9144000"/>
  <p:embeddedFontLst>
    <p:embeddedFont>
      <p:font typeface="Arial Nova Light" panose="020B0304020202020204" pitchFamily="34" charset="0"/>
      <p:regular r:id="rId16"/>
      <p:italic r:id="rId17"/>
    </p:embeddedFont>
    <p:embeddedFont>
      <p:font typeface="Jost" panose="020B0604020202020204" charset="-52"/>
      <p:regular r:id="rId18"/>
      <p:bold r:id="rId19"/>
      <p:italic r:id="rId20"/>
      <p:boldItalic r:id="rId21"/>
    </p:embeddedFont>
    <p:embeddedFont>
      <p:font typeface="Jost Light" panose="020B0604020202020204" charset="-52"/>
      <p:regular r:id="rId22"/>
      <p:italic r:id="rId23"/>
    </p:embeddedFont>
    <p:embeddedFont>
      <p:font typeface="Jost SemiBold" panose="020B0604020202020204" charset="-52"/>
      <p:bold r:id="rId24"/>
      <p:boldItalic r:id="rId2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80FBBA5-DC12-4697-8B09-543C4DD9DEBB}">
          <p14:sldIdLst>
            <p14:sldId id="550"/>
            <p14:sldId id="546"/>
            <p14:sldId id="547"/>
            <p14:sldId id="518"/>
            <p14:sldId id="525"/>
            <p14:sldId id="549"/>
            <p14:sldId id="500"/>
            <p14:sldId id="517"/>
            <p14:sldId id="502"/>
            <p14:sldId id="503"/>
            <p14:sldId id="541"/>
            <p14:sldId id="542"/>
            <p14:sldId id="53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618" userDrawn="1">
          <p15:clr>
            <a:srgbClr val="A4A3A4"/>
          </p15:clr>
        </p15:guide>
        <p15:guide id="3" pos="302" userDrawn="1">
          <p15:clr>
            <a:srgbClr val="A4A3A4"/>
          </p15:clr>
        </p15:guide>
        <p15:guide id="4" pos="7310" userDrawn="1">
          <p15:clr>
            <a:srgbClr val="A4A3A4"/>
          </p15:clr>
        </p15:guide>
        <p15:guide id="5" orient="horz" pos="278" userDrawn="1">
          <p15:clr>
            <a:srgbClr val="A4A3A4"/>
          </p15:clr>
        </p15:guide>
        <p15:guide id="6" orient="horz" pos="3997" userDrawn="1">
          <p15:clr>
            <a:srgbClr val="A4A3A4"/>
          </p15:clr>
        </p15:guide>
        <p15:guide id="7" pos="3681" userDrawn="1">
          <p15:clr>
            <a:srgbClr val="A4A3A4"/>
          </p15:clr>
        </p15:guide>
        <p15:guide id="8" orient="horz" pos="550" userDrawn="1">
          <p15:clr>
            <a:srgbClr val="A4A3A4"/>
          </p15:clr>
        </p15:guide>
        <p15:guide id="9" pos="4233" userDrawn="1">
          <p15:clr>
            <a:srgbClr val="A4A3A4"/>
          </p15:clr>
        </p15:guide>
        <p15:guide id="10" orient="horz" pos="935" userDrawn="1">
          <p15:clr>
            <a:srgbClr val="A4A3A4"/>
          </p15:clr>
        </p15:guide>
        <p15:guide id="11" orient="horz" pos="1797" userDrawn="1">
          <p15:clr>
            <a:srgbClr val="A4A3A4"/>
          </p15:clr>
        </p15:guide>
        <p15:guide id="12" orient="horz" pos="1684" userDrawn="1">
          <p15:clr>
            <a:srgbClr val="A4A3A4"/>
          </p15:clr>
        </p15:guide>
        <p15:guide id="13" orient="horz" pos="2591" userDrawn="1">
          <p15:clr>
            <a:srgbClr val="A4A3A4"/>
          </p15:clr>
        </p15:guide>
        <p15:guide id="14" pos="7186" userDrawn="1">
          <p15:clr>
            <a:srgbClr val="A4A3A4"/>
          </p15:clr>
        </p15:guide>
        <p15:guide id="15" pos="3477" userDrawn="1">
          <p15:clr>
            <a:srgbClr val="A4A3A4"/>
          </p15:clr>
        </p15:guide>
        <p15:guide id="16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A2A2A2"/>
    <a:srgbClr val="E2E1E0"/>
    <a:srgbClr val="97BF0D"/>
    <a:srgbClr val="F7F7F7"/>
    <a:srgbClr val="66C852"/>
    <a:srgbClr val="147E53"/>
    <a:srgbClr val="13884A"/>
    <a:srgbClr val="8B8B8B"/>
    <a:srgbClr val="005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0" autoAdjust="0"/>
    <p:restoredTop sz="71663" autoAdjust="0"/>
  </p:normalViewPr>
  <p:slideViewPr>
    <p:cSldViewPr snapToGrid="0" showGuides="1">
      <p:cViewPr varScale="1">
        <p:scale>
          <a:sx n="90" d="100"/>
          <a:sy n="90" d="100"/>
        </p:scale>
        <p:origin x="54" y="90"/>
      </p:cViewPr>
      <p:guideLst>
        <p:guide orient="horz" pos="618"/>
        <p:guide pos="302"/>
        <p:guide pos="7310"/>
        <p:guide orient="horz" pos="278"/>
        <p:guide orient="horz" pos="3997"/>
        <p:guide pos="3681"/>
        <p:guide orient="horz" pos="550"/>
        <p:guide pos="4233"/>
        <p:guide orient="horz" pos="935"/>
        <p:guide orient="horz" pos="1797"/>
        <p:guide orient="horz" pos="1684"/>
        <p:guide orient="horz" pos="2591"/>
        <p:guide pos="7186"/>
        <p:guide pos="347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4D03B-BA03-48F4-8285-DF6DA8CC359D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4673FC-C1F9-4E8E-B86D-30E655C64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404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72DF4-E956-0D94-C1C7-7A044614D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6617A60-3965-33A3-FDDB-424E796F5E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BCA5359-9686-06EE-7229-01BF4F5F4C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F33DD37-56E6-6C11-238B-FAAFF03676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67E120-C4A2-4530-A985-54CA74DE7AA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53196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4673FC-C1F9-4E8E-B86D-30E655C649B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927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DF255-8E7F-AFEF-9904-8C56A57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0F20901-976F-9054-3F0F-3EBABEEABE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3A88BD9-7C0C-F59E-F218-64E935C168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31F6268-63F5-BD87-3CA6-D57A5015C4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4673FC-C1F9-4E8E-B86D-30E655C649B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1801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4673FC-C1F9-4E8E-B86D-30E655C649B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15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60459-9296-D874-60F3-84B4EDC18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9164739-04EC-FB85-488E-5980872B04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C4DFB91-9769-66AF-2429-13D15EE233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4718283-7737-4384-C6AC-8ACFBF7166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4673FC-C1F9-4E8E-B86D-30E655C649B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52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7882A-80B6-FF3D-E9B3-BB810A2D8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20C769B-8D2D-4815-4E66-B7BD631BEA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556A668-C52D-5F0A-C86E-E6637B4115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03AB37-9A80-3D50-B2E2-39AF4A3F9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4673FC-C1F9-4E8E-B86D-30E655C649B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533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4673FC-C1F9-4E8E-B86D-30E655C649B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166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BC6A4-4F38-7047-B416-0610595E5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3300921-4DB0-66F3-7D27-C6C0FB49A2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8AC5F5C-F415-6B16-71EF-E8567CC8B9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33CEB8-DA56-FC05-8599-DA2C77A925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4673FC-C1F9-4E8E-B86D-30E655C649B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532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4673FC-C1F9-4E8E-B86D-30E655C649B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952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4673FC-C1F9-4E8E-B86D-30E655C649B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834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4673FC-C1F9-4E8E-B86D-30E655C649B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9725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4673FC-C1F9-4E8E-B86D-30E655C649B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030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A65B31-D56E-BDB7-90A5-45742C10BC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7589AC4-19E0-A4FE-4A70-9C8811AC62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82EAB4-0455-7A74-F647-FF0909A7B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DC32-79D0-473F-8C7B-54BBA707C805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5BFEC3-74E7-E881-B6AC-4BCFAFB76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19A45A-9E07-95B3-D648-3DAB66D81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C7BB-13CA-4B9F-9C26-782F365F2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992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60952E-9E60-41F6-6E4B-9E4A5C018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F3E26B7-D1CC-0ACB-3E76-5EE1DEBEC1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5D718B-973E-DB87-5B98-B96834560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DC32-79D0-473F-8C7B-54BBA707C805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DDAEB1-3539-E533-7A19-28D2B3DF3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5DF5F4-7A72-CF2E-EC2F-8910071A3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C7BB-13CA-4B9F-9C26-782F365F2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0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390A4F4-54D5-2544-55ED-4159C0820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5EFDFD-13D4-A44D-B4E4-9B23577484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50C09D-1637-3ECF-5688-535B28046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DC32-79D0-473F-8C7B-54BBA707C805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B08247-D5A8-3A03-6561-161A59685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816C78-851E-DE13-7AD2-4C5AC080C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C7BB-13CA-4B9F-9C26-782F365F2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631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57CB-E6CF-7887-8342-CBD3FF215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99E296-D3D5-46E5-199D-EF7EAF075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9D8040-91D5-4F08-FFC4-A085C3A15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DC32-79D0-473F-8C7B-54BBA707C805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7B0DC5-AFB7-617F-1702-23FEA6775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FA734F-315B-4245-40A4-BCDC62A6A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C7BB-13CA-4B9F-9C26-782F365F2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406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B9CB2A-564E-AD92-D11D-70ADAB81E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350580-874A-71FE-8EF4-E57837A54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F95C77-F0F9-A83B-DDF7-BB20CCB67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DC32-79D0-473F-8C7B-54BBA707C805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F879A3-DC4B-3C3D-B81D-2FE290D15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3EDC34-C2DD-71AE-6230-84C94BC9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C7BB-13CA-4B9F-9C26-782F365F2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252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33A77-7981-B798-8E54-7D51BA61B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D1FFBD-5216-6843-9407-1914970CB7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BAA14F6-A6C6-39D9-C4B3-75568AC0C8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CB7BD60-C735-4D94-4F50-BDF936A02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DC32-79D0-473F-8C7B-54BBA707C805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C307D9-7117-8933-0F7A-1C7E4C4E4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9DD303-1474-841D-CD68-1F0233C6D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C7BB-13CA-4B9F-9C26-782F365F2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64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63BA34-6BD5-613D-CC41-D3C3DFB47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141802-9573-4985-E70C-3A481AAEC3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B4AF6B0-3172-4BCE-5066-AB69F83FF9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7E59705-99A3-51FF-1EC1-36F6560115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5952307-1F87-CE02-82AB-5B6D18106B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D0F52FB-72FA-4B4D-F55E-C12ABC42A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DC32-79D0-473F-8C7B-54BBA707C805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0DC344D-3E0E-5B31-7432-AF573702A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814FA66-1BFF-0FE9-1E49-792FC13E4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C7BB-13CA-4B9F-9C26-782F365F2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899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C7814-D0A0-628E-E000-DD56C2C79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3AEC8C7-DD2A-4E5B-117B-E8826E416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DC32-79D0-473F-8C7B-54BBA707C805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444A41-B851-4BE8-6075-D06B67EFB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4B10D19-3746-AB89-7803-D06C935DA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C7BB-13CA-4B9F-9C26-782F365F2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242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EFEEA4D-9F2A-11E8-6376-D71EE1ED9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DC32-79D0-473F-8C7B-54BBA707C805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1231797-D3E6-EF25-DD36-8AE85DBAD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73A5F19-D2B9-6471-A325-87768282B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C7BB-13CA-4B9F-9C26-782F365F2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105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77BA2F-D0C9-9C45-AB93-6714F1A7C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07ED71-E4AE-51BD-1BCB-AF52B2E74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FB6D51E-1595-C8FD-FC2A-70AB27567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4B48FA-B731-EF30-9004-2EE6AE685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DC32-79D0-473F-8C7B-54BBA707C805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B2C6D9-281A-E8CE-5C31-A1795E8A3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BAB4C2C-EAE2-0CC7-EE73-C949D9D16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C7BB-13CA-4B9F-9C26-782F365F2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404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71BA94-755C-0216-7AC6-3284411E9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A86CDAD-81E6-1BF6-0CD3-5A8BE88BDF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1AD95B0-AA04-CF4E-1EBF-DE05591AAA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943CC18-2D96-6523-45BF-97BA9C1C8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DC32-79D0-473F-8C7B-54BBA707C805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A9CB520-3544-95FF-6AFC-8A43C4991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E1F3C3-AF81-1992-0D6F-69F259699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EC7BB-13CA-4B9F-9C26-782F365F2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77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57FBF6-ED3A-09CB-FBB0-1DDEF4517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4D3FFA-144B-DA9E-9280-FC0021BCEF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0A17B0-C309-BFC9-A38E-CEE4B80DFE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19DC32-79D0-473F-8C7B-54BBA707C805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7CBBF6-2873-5D90-0DF9-95D9578AB0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5C57D5-E59B-F482-1102-D9ECADD6CC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7EC7BB-13CA-4B9F-9C26-782F365F2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5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1.jpg"/><Relationship Id="rId7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image" Target="../media/image3.sv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slide" Target="slide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45.jpg"/><Relationship Id="rId7" Type="http://schemas.openxmlformats.org/officeDocument/2006/relationships/image" Target="../media/image4.png"/><Relationship Id="rId12" Type="http://schemas.openxmlformats.org/officeDocument/2006/relationships/hyperlink" Target="https://drive.google.com/file/d/1JzcYPGss1ocjyRFJW0e0zmbzhLlvdEZG/view?usp=sharin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g"/><Relationship Id="rId11" Type="http://schemas.openxmlformats.org/officeDocument/2006/relationships/slide" Target="slide13.xml"/><Relationship Id="rId5" Type="http://schemas.openxmlformats.org/officeDocument/2006/relationships/image" Target="../media/image47.jpg"/><Relationship Id="rId10" Type="http://schemas.openxmlformats.org/officeDocument/2006/relationships/slide" Target="slide4.xml"/><Relationship Id="rId4" Type="http://schemas.openxmlformats.org/officeDocument/2006/relationships/image" Target="../media/image46.jpg"/><Relationship Id="rId9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4.png"/><Relationship Id="rId7" Type="http://schemas.openxmlformats.org/officeDocument/2006/relationships/slide" Target="slide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Relationship Id="rId9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13" Type="http://schemas.microsoft.com/office/2007/relationships/hdphoto" Target="../media/hdphoto16.wdp"/><Relationship Id="rId18" Type="http://schemas.openxmlformats.org/officeDocument/2006/relationships/image" Target="../media/image59.png"/><Relationship Id="rId26" Type="http://schemas.openxmlformats.org/officeDocument/2006/relationships/slide" Target="slide7.xml"/><Relationship Id="rId3" Type="http://schemas.openxmlformats.org/officeDocument/2006/relationships/image" Target="../media/image51.jpeg"/><Relationship Id="rId21" Type="http://schemas.microsoft.com/office/2007/relationships/hdphoto" Target="../media/hdphoto20.wdp"/><Relationship Id="rId34" Type="http://schemas.openxmlformats.org/officeDocument/2006/relationships/image" Target="../media/image65.png"/><Relationship Id="rId7" Type="http://schemas.microsoft.com/office/2007/relationships/hdphoto" Target="../media/hdphoto13.wdp"/><Relationship Id="rId12" Type="http://schemas.openxmlformats.org/officeDocument/2006/relationships/image" Target="../media/image56.png"/><Relationship Id="rId17" Type="http://schemas.microsoft.com/office/2007/relationships/hdphoto" Target="../media/hdphoto18.wdp"/><Relationship Id="rId25" Type="http://schemas.openxmlformats.org/officeDocument/2006/relationships/image" Target="../media/image4.png"/><Relationship Id="rId33" Type="http://schemas.microsoft.com/office/2007/relationships/hdphoto" Target="../media/hdphoto23.wdp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8.png"/><Relationship Id="rId20" Type="http://schemas.openxmlformats.org/officeDocument/2006/relationships/image" Target="../media/image60.png"/><Relationship Id="rId29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microsoft.com/office/2007/relationships/hdphoto" Target="../media/hdphoto15.wdp"/><Relationship Id="rId24" Type="http://schemas.openxmlformats.org/officeDocument/2006/relationships/image" Target="../media/image62.jpeg"/><Relationship Id="rId32" Type="http://schemas.openxmlformats.org/officeDocument/2006/relationships/image" Target="../media/image64.png"/><Relationship Id="rId5" Type="http://schemas.microsoft.com/office/2007/relationships/hdphoto" Target="../media/hdphoto12.wdp"/><Relationship Id="rId15" Type="http://schemas.microsoft.com/office/2007/relationships/hdphoto" Target="../media/hdphoto17.wdp"/><Relationship Id="rId23" Type="http://schemas.microsoft.com/office/2007/relationships/hdphoto" Target="../media/hdphoto21.wdp"/><Relationship Id="rId28" Type="http://schemas.openxmlformats.org/officeDocument/2006/relationships/slide" Target="slide4.xml"/><Relationship Id="rId10" Type="http://schemas.openxmlformats.org/officeDocument/2006/relationships/image" Target="../media/image55.png"/><Relationship Id="rId19" Type="http://schemas.microsoft.com/office/2007/relationships/hdphoto" Target="../media/hdphoto19.wdp"/><Relationship Id="rId31" Type="http://schemas.microsoft.com/office/2007/relationships/hdphoto" Target="../media/hdphoto22.wdp"/><Relationship Id="rId4" Type="http://schemas.openxmlformats.org/officeDocument/2006/relationships/image" Target="../media/image52.png"/><Relationship Id="rId9" Type="http://schemas.microsoft.com/office/2007/relationships/hdphoto" Target="../media/hdphoto14.wdp"/><Relationship Id="rId14" Type="http://schemas.openxmlformats.org/officeDocument/2006/relationships/image" Target="../media/image57.png"/><Relationship Id="rId22" Type="http://schemas.openxmlformats.org/officeDocument/2006/relationships/image" Target="../media/image61.png"/><Relationship Id="rId27" Type="http://schemas.openxmlformats.org/officeDocument/2006/relationships/slide" Target="slide3.xml"/><Relationship Id="rId30" Type="http://schemas.openxmlformats.org/officeDocument/2006/relationships/image" Target="../media/image63.png"/><Relationship Id="rId35" Type="http://schemas.microsoft.com/office/2007/relationships/hdphoto" Target="../media/hdphoto24.wdp"/><Relationship Id="rId8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13" Type="http://schemas.openxmlformats.org/officeDocument/2006/relationships/hyperlink" Target="https://shellrockk.com/" TargetMode="External"/><Relationship Id="rId3" Type="http://schemas.openxmlformats.org/officeDocument/2006/relationships/image" Target="../media/image66.jpg"/><Relationship Id="rId7" Type="http://schemas.openxmlformats.org/officeDocument/2006/relationships/image" Target="../media/image69.png"/><Relationship Id="rId12" Type="http://schemas.openxmlformats.org/officeDocument/2006/relationships/image" Target="../media/image74.svg"/><Relationship Id="rId17" Type="http://schemas.openxmlformats.org/officeDocument/2006/relationships/slide" Target="slide13.xml"/><Relationship Id="rId2" Type="http://schemas.openxmlformats.org/officeDocument/2006/relationships/notesSlide" Target="../notesSlides/notesSlide12.xml"/><Relationship Id="rId16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sv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5" Type="http://schemas.openxmlformats.org/officeDocument/2006/relationships/slide" Target="slide3.xml"/><Relationship Id="rId10" Type="http://schemas.openxmlformats.org/officeDocument/2006/relationships/image" Target="../media/image72.svg"/><Relationship Id="rId4" Type="http://schemas.openxmlformats.org/officeDocument/2006/relationships/image" Target="../media/image4.png"/><Relationship Id="rId9" Type="http://schemas.openxmlformats.org/officeDocument/2006/relationships/image" Target="../media/image71.png"/><Relationship Id="rId14" Type="http://schemas.openxmlformats.org/officeDocument/2006/relationships/slide" Target="slide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5.png"/><Relationship Id="rId7" Type="http://schemas.openxmlformats.org/officeDocument/2006/relationships/slide" Target="slide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10" Type="http://schemas.openxmlformats.org/officeDocument/2006/relationships/slide" Target="slide13.xml"/><Relationship Id="rId4" Type="http://schemas.openxmlformats.org/officeDocument/2006/relationships/image" Target="../media/image6.png"/><Relationship Id="rId9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microsoft.com/office/2007/relationships/hdphoto" Target="../media/hdphoto3.wdp"/><Relationship Id="rId18" Type="http://schemas.openxmlformats.org/officeDocument/2006/relationships/image" Target="../media/image13.png"/><Relationship Id="rId26" Type="http://schemas.openxmlformats.org/officeDocument/2006/relationships/image" Target="../media/image17.png"/><Relationship Id="rId3" Type="http://schemas.openxmlformats.org/officeDocument/2006/relationships/image" Target="../media/image7.jpeg"/><Relationship Id="rId21" Type="http://schemas.microsoft.com/office/2007/relationships/hdphoto" Target="../media/hdphoto7.wdp"/><Relationship Id="rId7" Type="http://schemas.openxmlformats.org/officeDocument/2006/relationships/slide" Target="slide2.xml"/><Relationship Id="rId12" Type="http://schemas.openxmlformats.org/officeDocument/2006/relationships/image" Target="../media/image10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29" Type="http://schemas.microsoft.com/office/2007/relationships/hdphoto" Target="../media/hdphoto11.wdp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microsoft.com/office/2007/relationships/hdphoto" Target="../media/hdphoto2.wdp"/><Relationship Id="rId24" Type="http://schemas.openxmlformats.org/officeDocument/2006/relationships/image" Target="../media/image16.png"/><Relationship Id="rId5" Type="http://schemas.openxmlformats.org/officeDocument/2006/relationships/image" Target="../media/image4.png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8.png"/><Relationship Id="rId10" Type="http://schemas.openxmlformats.org/officeDocument/2006/relationships/image" Target="../media/image9.png"/><Relationship Id="rId19" Type="http://schemas.microsoft.com/office/2007/relationships/hdphoto" Target="../media/hdphoto6.wdp"/><Relationship Id="rId4" Type="http://schemas.openxmlformats.org/officeDocument/2006/relationships/image" Target="../media/image8.png"/><Relationship Id="rId9" Type="http://schemas.openxmlformats.org/officeDocument/2006/relationships/slide" Target="slide13.xml"/><Relationship Id="rId14" Type="http://schemas.openxmlformats.org/officeDocument/2006/relationships/image" Target="../media/image11.png"/><Relationship Id="rId22" Type="http://schemas.openxmlformats.org/officeDocument/2006/relationships/image" Target="../media/image15.png"/><Relationship Id="rId27" Type="http://schemas.microsoft.com/office/2007/relationships/hdphoto" Target="../media/hdphoto10.wdp"/><Relationship Id="rId30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0.jpeg"/><Relationship Id="rId7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image" Target="../media/image4.png"/><Relationship Id="rId4" Type="http://schemas.openxmlformats.org/officeDocument/2006/relationships/image" Target="../media/image21.png"/><Relationship Id="rId9" Type="http://schemas.openxmlformats.org/officeDocument/2006/relationships/slide" Target="slide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2.jpg"/><Relationship Id="rId7" Type="http://schemas.openxmlformats.org/officeDocument/2006/relationships/image" Target="../media/image26.jpeg"/><Relationship Id="rId12" Type="http://schemas.openxmlformats.org/officeDocument/2006/relationships/slide" Target="slide1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11" Type="http://schemas.openxmlformats.org/officeDocument/2006/relationships/slide" Target="slide4.xml"/><Relationship Id="rId5" Type="http://schemas.openxmlformats.org/officeDocument/2006/relationships/image" Target="../media/image24.jpeg"/><Relationship Id="rId10" Type="http://schemas.openxmlformats.org/officeDocument/2006/relationships/slide" Target="slide3.xml"/><Relationship Id="rId4" Type="http://schemas.openxmlformats.org/officeDocument/2006/relationships/image" Target="../media/image23.jpg"/><Relationship Id="rId9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8.png"/><Relationship Id="rId7" Type="http://schemas.openxmlformats.org/officeDocument/2006/relationships/slide" Target="slide3.xm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image" Target="../media/image29.png"/><Relationship Id="rId4" Type="http://schemas.openxmlformats.org/officeDocument/2006/relationships/image" Target="../media/image4.png"/><Relationship Id="rId9" Type="http://schemas.openxmlformats.org/officeDocument/2006/relationships/slide" Target="slide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13" Type="http://schemas.openxmlformats.org/officeDocument/2006/relationships/slide" Target="slide13.xml"/><Relationship Id="rId3" Type="http://schemas.openxmlformats.org/officeDocument/2006/relationships/image" Target="../media/image30.jpg"/><Relationship Id="rId7" Type="http://schemas.openxmlformats.org/officeDocument/2006/relationships/image" Target="../media/image34.jpg"/><Relationship Id="rId12" Type="http://schemas.openxmlformats.org/officeDocument/2006/relationships/slide" Target="slide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11" Type="http://schemas.openxmlformats.org/officeDocument/2006/relationships/slide" Target="slide3.xml"/><Relationship Id="rId5" Type="http://schemas.openxmlformats.org/officeDocument/2006/relationships/image" Target="../media/image32.jpg"/><Relationship Id="rId15" Type="http://schemas.openxmlformats.org/officeDocument/2006/relationships/hyperlink" Target="https://drive.google.com/file/d/18uJBMPBZzOy-T-xAB16kTzOyZaRAY_YL/view?usp=sharing" TargetMode="External"/><Relationship Id="rId10" Type="http://schemas.openxmlformats.org/officeDocument/2006/relationships/slide" Target="slide7.xml"/><Relationship Id="rId4" Type="http://schemas.openxmlformats.org/officeDocument/2006/relationships/image" Target="../media/image31.jpg"/><Relationship Id="rId9" Type="http://schemas.openxmlformats.org/officeDocument/2006/relationships/image" Target="../media/image4.png"/><Relationship Id="rId14" Type="http://schemas.openxmlformats.org/officeDocument/2006/relationships/hyperlink" Target="https://drive.google.com/file/d/1_0EVxrhtlvdUWgDntlUwHEGPA_xk5Yzz/view?usp=sharin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13.xml"/><Relationship Id="rId3" Type="http://schemas.openxmlformats.org/officeDocument/2006/relationships/image" Target="../media/image36.jpg"/><Relationship Id="rId7" Type="http://schemas.openxmlformats.org/officeDocument/2006/relationships/image" Target="../media/image40.jpg"/><Relationship Id="rId12" Type="http://schemas.openxmlformats.org/officeDocument/2006/relationships/slide" Target="slide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g"/><Relationship Id="rId11" Type="http://schemas.openxmlformats.org/officeDocument/2006/relationships/slide" Target="slide3.xml"/><Relationship Id="rId5" Type="http://schemas.openxmlformats.org/officeDocument/2006/relationships/image" Target="../media/image38.png"/><Relationship Id="rId10" Type="http://schemas.openxmlformats.org/officeDocument/2006/relationships/slide" Target="slide7.xml"/><Relationship Id="rId4" Type="http://schemas.openxmlformats.org/officeDocument/2006/relationships/image" Target="../media/image37.jpg"/><Relationship Id="rId9" Type="http://schemas.openxmlformats.org/officeDocument/2006/relationships/hyperlink" Target="https://drive.google.com/file/d/18igtWt2OhCnDKdTHZzMpeT2N2IwWIHjC/view" TargetMode="External"/><Relationship Id="rId14" Type="http://schemas.openxmlformats.org/officeDocument/2006/relationships/hyperlink" Target="https://drive.google.com/file/d/1XCcXBBXI7px2xBnyRFicULZrNrcnmQob/view?usp=sharin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hyperlink" Target="https://drive.google.com/file/d/10qqMdn7nDSFyNzQCAHisPtqE6EQqrpSd/view?usp=sharing" TargetMode="External"/><Relationship Id="rId3" Type="http://schemas.openxmlformats.org/officeDocument/2006/relationships/image" Target="../media/image41.jpeg"/><Relationship Id="rId7" Type="http://schemas.openxmlformats.org/officeDocument/2006/relationships/image" Target="../media/image4.png"/><Relationship Id="rId12" Type="http://schemas.openxmlformats.org/officeDocument/2006/relationships/hyperlink" Target="https://drive.google.com/file/d/1bK8T6VkR_e2tgfOk_F1ArHpiytUZePcD/view?usp=sharin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g"/><Relationship Id="rId11" Type="http://schemas.openxmlformats.org/officeDocument/2006/relationships/slide" Target="slide13.xml"/><Relationship Id="rId5" Type="http://schemas.openxmlformats.org/officeDocument/2006/relationships/image" Target="../media/image43.jpeg"/><Relationship Id="rId10" Type="http://schemas.openxmlformats.org/officeDocument/2006/relationships/slide" Target="slide4.xml"/><Relationship Id="rId4" Type="http://schemas.openxmlformats.org/officeDocument/2006/relationships/image" Target="../media/image42.jpg"/><Relationship Id="rId9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15291-32A1-4F24-D3EB-DDFB23FA3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Человеческое лицо, туман, зарисовка, монохромны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70AE2E1-6237-C4E3-8C59-D36035B48F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77F52E-C874-7FA7-D561-92E5EEB87234}"/>
              </a:ext>
            </a:extLst>
          </p:cNvPr>
          <p:cNvSpPr txBox="1"/>
          <p:nvPr/>
        </p:nvSpPr>
        <p:spPr>
          <a:xfrm>
            <a:off x="4877937" y="2073847"/>
            <a:ext cx="6878189" cy="4982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500" dirty="0">
                <a:latin typeface="Jost SemiBold" pitchFamily="2" charset="-52"/>
                <a:ea typeface="Jost SemiBold" pitchFamily="2" charset="-52"/>
              </a:rPr>
              <a:t>ВСЯ МОЩЬ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01784912-4A74-909B-04C9-C84716FAE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673415" y="1047750"/>
            <a:ext cx="4762500" cy="47625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3F0CB1E-A0BC-376E-7747-66E9A246A1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14750" y="1047750"/>
            <a:ext cx="4762500" cy="47625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6C3012D-0189-EA94-6D89-D49E0CD8158E}"/>
              </a:ext>
            </a:extLst>
          </p:cNvPr>
          <p:cNvSpPr txBox="1"/>
          <p:nvPr/>
        </p:nvSpPr>
        <p:spPr>
          <a:xfrm>
            <a:off x="4877937" y="4043670"/>
            <a:ext cx="6649312" cy="146770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br>
              <a:rPr lang="ru-RU" sz="3500" dirty="0">
                <a:latin typeface="Jost SemiBold" pitchFamily="2" charset="-52"/>
                <a:ea typeface="Jost SemiBold" pitchFamily="2" charset="-52"/>
              </a:rPr>
            </a:br>
            <a:r>
              <a:rPr lang="ru-RU" sz="3500" dirty="0">
                <a:latin typeface="Jost SemiBold" pitchFamily="2" charset="-52"/>
                <a:ea typeface="Jost SemiBold" pitchFamily="2" charset="-52"/>
              </a:rPr>
              <a:t>ДЛЯ УСПЕХА ВАШЕГО ПРОЕКТА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F0C166B-2F18-590D-514C-3370AE385C4C}"/>
              </a:ext>
            </a:extLst>
          </p:cNvPr>
          <p:cNvSpPr txBox="1"/>
          <p:nvPr/>
        </p:nvSpPr>
        <p:spPr>
          <a:xfrm>
            <a:off x="4460984" y="3104464"/>
            <a:ext cx="7957960" cy="11814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8300" dirty="0">
                <a:solidFill>
                  <a:srgbClr val="97BF0D"/>
                </a:solidFill>
                <a:latin typeface="Jost SemiBold" pitchFamily="2" charset="-52"/>
                <a:ea typeface="Jost SemiBold" pitchFamily="2" charset="-52"/>
              </a:rPr>
              <a:t>КиКГЕОСТРОЙ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452CD457-DC0E-BD57-6075-5C5CE1F3CD2B}"/>
              </a:ext>
            </a:extLst>
          </p:cNvPr>
          <p:cNvGrpSpPr/>
          <p:nvPr/>
        </p:nvGrpSpPr>
        <p:grpSpPr>
          <a:xfrm>
            <a:off x="7009306" y="498776"/>
            <a:ext cx="4974256" cy="156583"/>
            <a:chOff x="7009306" y="498776"/>
            <a:chExt cx="4974256" cy="156583"/>
          </a:xfrm>
        </p:grpSpPr>
        <p:sp>
          <p:nvSpPr>
            <p:cNvPr id="10" name="TextBox 9">
              <a:hlinkClick r:id="rId6" action="ppaction://hlinksldjump"/>
              <a:extLst>
                <a:ext uri="{FF2B5EF4-FFF2-40B4-BE49-F238E27FC236}">
                  <a16:creationId xmlns:a16="http://schemas.microsoft.com/office/drawing/2014/main" id="{4CEBF4B5-58D9-0078-EC12-18A5E071C2A6}"/>
                </a:ext>
              </a:extLst>
            </p:cNvPr>
            <p:cNvSpPr txBox="1"/>
            <p:nvPr/>
          </p:nvSpPr>
          <p:spPr>
            <a:xfrm>
              <a:off x="9589049" y="498777"/>
              <a:ext cx="881865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Портфолио</a:t>
              </a:r>
            </a:p>
          </p:txBody>
        </p:sp>
        <p:sp>
          <p:nvSpPr>
            <p:cNvPr id="11" name="TextBox 10">
              <a:hlinkClick r:id="rId7" action="ppaction://hlinksldjump"/>
              <a:extLst>
                <a:ext uri="{FF2B5EF4-FFF2-40B4-BE49-F238E27FC236}">
                  <a16:creationId xmlns:a16="http://schemas.microsoft.com/office/drawing/2014/main" id="{C9040D49-B887-7631-AFAD-C88A3FAFFC2B}"/>
                </a:ext>
              </a:extLst>
            </p:cNvPr>
            <p:cNvSpPr txBox="1"/>
            <p:nvPr/>
          </p:nvSpPr>
          <p:spPr>
            <a:xfrm>
              <a:off x="7009306" y="498778"/>
              <a:ext cx="533962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140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</a:rPr>
                <a:t>О нас</a:t>
              </a:r>
            </a:p>
          </p:txBody>
        </p:sp>
        <p:sp>
          <p:nvSpPr>
            <p:cNvPr id="12" name="TextBox 11">
              <a:hlinkClick r:id="rId8" action="ppaction://hlinksldjump"/>
              <a:extLst>
                <a:ext uri="{FF2B5EF4-FFF2-40B4-BE49-F238E27FC236}">
                  <a16:creationId xmlns:a16="http://schemas.microsoft.com/office/drawing/2014/main" id="{635FE341-738D-C8A4-E57D-44997EEE407D}"/>
                </a:ext>
              </a:extLst>
            </p:cNvPr>
            <p:cNvSpPr txBox="1"/>
            <p:nvPr/>
          </p:nvSpPr>
          <p:spPr>
            <a:xfrm>
              <a:off x="7993428" y="498777"/>
              <a:ext cx="1145461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Преимущества</a:t>
              </a:r>
            </a:p>
          </p:txBody>
        </p:sp>
        <p:sp>
          <p:nvSpPr>
            <p:cNvPr id="13" name="TextBox 12">
              <a:hlinkClick r:id="rId9" action="ppaction://hlinksldjump"/>
              <a:extLst>
                <a:ext uri="{FF2B5EF4-FFF2-40B4-BE49-F238E27FC236}">
                  <a16:creationId xmlns:a16="http://schemas.microsoft.com/office/drawing/2014/main" id="{3D56B356-F441-9918-C7E6-05ECEA129882}"/>
                </a:ext>
              </a:extLst>
            </p:cNvPr>
            <p:cNvSpPr txBox="1"/>
            <p:nvPr/>
          </p:nvSpPr>
          <p:spPr>
            <a:xfrm>
              <a:off x="10921075" y="498776"/>
              <a:ext cx="1062487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Контакты</a:t>
              </a:r>
            </a:p>
          </p:txBody>
        </p:sp>
      </p:grpSp>
      <p:pic>
        <p:nvPicPr>
          <p:cNvPr id="15" name="Рисунок 14" descr="Изображение выглядит как символ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B6D461B-478D-3760-609F-71F8AC8E6D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5" y="444472"/>
            <a:ext cx="694046" cy="19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070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107E4-5476-DA8C-FA79-515140B58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C008499-6BB5-7F52-B558-47A7F35390B0}"/>
              </a:ext>
            </a:extLst>
          </p:cNvPr>
          <p:cNvSpPr>
            <a:spLocks/>
          </p:cNvSpPr>
          <p:nvPr/>
        </p:nvSpPr>
        <p:spPr>
          <a:xfrm>
            <a:off x="-47202" y="0"/>
            <a:ext cx="12223773" cy="6858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C0611B29-007B-A674-1CBA-D0DE6AADF8C6}"/>
              </a:ext>
            </a:extLst>
          </p:cNvPr>
          <p:cNvGrpSpPr/>
          <p:nvPr/>
        </p:nvGrpSpPr>
        <p:grpSpPr>
          <a:xfrm>
            <a:off x="472366" y="1481547"/>
            <a:ext cx="5355529" cy="4955829"/>
            <a:chOff x="472366" y="1481547"/>
            <a:chExt cx="5355529" cy="4955829"/>
          </a:xfrm>
          <a:effectLst>
            <a:outerShdw blurRad="50800" dist="50800" dir="5400000" algn="ctr" rotWithShape="0">
              <a:schemeClr val="tx1">
                <a:alpha val="19000"/>
              </a:schemeClr>
            </a:outerShdw>
          </a:effectLst>
        </p:grpSpPr>
        <p:sp>
          <p:nvSpPr>
            <p:cNvPr id="29" name="Прямоугольник: скругленные углы 28">
              <a:extLst>
                <a:ext uri="{FF2B5EF4-FFF2-40B4-BE49-F238E27FC236}">
                  <a16:creationId xmlns:a16="http://schemas.microsoft.com/office/drawing/2014/main" id="{70349897-4473-B0A8-7506-984AC6367330}"/>
                </a:ext>
              </a:extLst>
            </p:cNvPr>
            <p:cNvSpPr/>
            <p:nvPr/>
          </p:nvSpPr>
          <p:spPr>
            <a:xfrm>
              <a:off x="472366" y="1529197"/>
              <a:ext cx="5292725" cy="4908179"/>
            </a:xfrm>
            <a:prstGeom prst="roundRect">
              <a:avLst>
                <a:gd name="adj" fmla="val 3910"/>
              </a:avLst>
            </a:prstGeom>
            <a:solidFill>
              <a:srgbClr val="97BF0D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  <p:sp>
          <p:nvSpPr>
            <p:cNvPr id="30" name="Прямоугольник: скругленные углы 29">
              <a:extLst>
                <a:ext uri="{FF2B5EF4-FFF2-40B4-BE49-F238E27FC236}">
                  <a16:creationId xmlns:a16="http://schemas.microsoft.com/office/drawing/2014/main" id="{D2C0ED71-D6AF-547F-D6E9-8BB0CD131EF5}"/>
                </a:ext>
              </a:extLst>
            </p:cNvPr>
            <p:cNvSpPr/>
            <p:nvPr/>
          </p:nvSpPr>
          <p:spPr>
            <a:xfrm>
              <a:off x="535170" y="1481547"/>
              <a:ext cx="5292725" cy="4863691"/>
            </a:xfrm>
            <a:prstGeom prst="roundRect">
              <a:avLst>
                <a:gd name="adj" fmla="val 3910"/>
              </a:avLst>
            </a:prstGeom>
            <a:solidFill>
              <a:srgbClr val="FFFFFF"/>
            </a:solidFill>
            <a:ln w="31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0807D911-E692-73C7-2EF8-C8B7DA1211CD}"/>
              </a:ext>
            </a:extLst>
          </p:cNvPr>
          <p:cNvGrpSpPr/>
          <p:nvPr/>
        </p:nvGrpSpPr>
        <p:grpSpPr>
          <a:xfrm>
            <a:off x="6364105" y="1481547"/>
            <a:ext cx="5355529" cy="4955829"/>
            <a:chOff x="6364105" y="1481547"/>
            <a:chExt cx="5355529" cy="4955829"/>
          </a:xfrm>
          <a:effectLst>
            <a:outerShdw blurRad="50800" dist="50800" dir="5400000" algn="ctr" rotWithShape="0">
              <a:schemeClr val="tx1">
                <a:alpha val="19000"/>
              </a:schemeClr>
            </a:outerShdw>
          </a:effectLst>
        </p:grpSpPr>
        <p:sp>
          <p:nvSpPr>
            <p:cNvPr id="40" name="Прямоугольник: скругленные углы 39">
              <a:extLst>
                <a:ext uri="{FF2B5EF4-FFF2-40B4-BE49-F238E27FC236}">
                  <a16:creationId xmlns:a16="http://schemas.microsoft.com/office/drawing/2014/main" id="{03C9E982-FD90-BA85-BF9D-65FCC191B172}"/>
                </a:ext>
              </a:extLst>
            </p:cNvPr>
            <p:cNvSpPr/>
            <p:nvPr/>
          </p:nvSpPr>
          <p:spPr>
            <a:xfrm>
              <a:off x="6364105" y="1529197"/>
              <a:ext cx="5292725" cy="4908179"/>
            </a:xfrm>
            <a:prstGeom prst="roundRect">
              <a:avLst>
                <a:gd name="adj" fmla="val 3910"/>
              </a:avLst>
            </a:prstGeom>
            <a:solidFill>
              <a:srgbClr val="97BF0D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  <p:sp>
          <p:nvSpPr>
            <p:cNvPr id="41" name="Прямоугольник: скругленные углы 40">
              <a:extLst>
                <a:ext uri="{FF2B5EF4-FFF2-40B4-BE49-F238E27FC236}">
                  <a16:creationId xmlns:a16="http://schemas.microsoft.com/office/drawing/2014/main" id="{79A8A93D-C98A-CF15-741F-710A22118421}"/>
                </a:ext>
              </a:extLst>
            </p:cNvPr>
            <p:cNvSpPr/>
            <p:nvPr/>
          </p:nvSpPr>
          <p:spPr>
            <a:xfrm>
              <a:off x="6426909" y="1481547"/>
              <a:ext cx="5292725" cy="4863691"/>
            </a:xfrm>
            <a:prstGeom prst="roundRect">
              <a:avLst>
                <a:gd name="adj" fmla="val 3910"/>
              </a:avLst>
            </a:prstGeom>
            <a:solidFill>
              <a:srgbClr val="FFFFFF"/>
            </a:solidFill>
            <a:ln w="31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</p:grpSp>
      <p:sp>
        <p:nvSpPr>
          <p:cNvPr id="3" name="заголовок">
            <a:extLst>
              <a:ext uri="{FF2B5EF4-FFF2-40B4-BE49-F238E27FC236}">
                <a16:creationId xmlns:a16="http://schemas.microsoft.com/office/drawing/2014/main" id="{FE112901-5D65-7AC9-E882-DC36963552BC}"/>
              </a:ext>
            </a:extLst>
          </p:cNvPr>
          <p:cNvSpPr/>
          <p:nvPr/>
        </p:nvSpPr>
        <p:spPr>
          <a:xfrm>
            <a:off x="6728790" y="5001359"/>
            <a:ext cx="3594282" cy="5055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  <a:t>Комплекс зданий и сооружений ПАО «Газпром» Лахта-Центр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F325541-D642-2A6B-FDC8-4898FF2109C2}"/>
              </a:ext>
            </a:extLst>
          </p:cNvPr>
          <p:cNvSpPr/>
          <p:nvPr/>
        </p:nvSpPr>
        <p:spPr>
          <a:xfrm>
            <a:off x="6728789" y="5712980"/>
            <a:ext cx="4340264" cy="3931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Устройство стены в грунте. Самый глубокий фундамент (глубина 72 м) в Российской Федерации</a:t>
            </a:r>
          </a:p>
        </p:txBody>
      </p:sp>
      <p:sp>
        <p:nvSpPr>
          <p:cNvPr id="26" name="заголовок">
            <a:extLst>
              <a:ext uri="{FF2B5EF4-FFF2-40B4-BE49-F238E27FC236}">
                <a16:creationId xmlns:a16="http://schemas.microsoft.com/office/drawing/2014/main" id="{FBC548ED-1E54-302C-D3FF-F760CE9E3F2E}"/>
              </a:ext>
            </a:extLst>
          </p:cNvPr>
          <p:cNvSpPr/>
          <p:nvPr/>
        </p:nvSpPr>
        <p:spPr>
          <a:xfrm>
            <a:off x="3013501" y="1776692"/>
            <a:ext cx="2248320" cy="10041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  <a:t>Станция метро </a:t>
            </a:r>
            <a:r>
              <a:rPr lang="ru-RU" dirty="0">
                <a:latin typeface="Jost SemiBold" pitchFamily="2" charset="-52"/>
                <a:ea typeface="Jost SemiBold" pitchFamily="2" charset="-52"/>
              </a:rPr>
              <a:t>«</a:t>
            </a:r>
            <a: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  <a:t>Улица Народного Ополчения»</a:t>
            </a:r>
            <a:b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</a:br>
            <a: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  <a:t>2018-2019 гг.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A0838DA-A19A-DB8C-9C38-76121E02041D}"/>
              </a:ext>
            </a:extLst>
          </p:cNvPr>
          <p:cNvSpPr/>
          <p:nvPr/>
        </p:nvSpPr>
        <p:spPr>
          <a:xfrm>
            <a:off x="3013500" y="3003244"/>
            <a:ext cx="2533321" cy="1992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Устройство стены в грунте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199CC20-0C14-CBEC-EE73-D82FB9DA58B7}"/>
              </a:ext>
            </a:extLst>
          </p:cNvPr>
          <p:cNvSpPr txBox="1"/>
          <p:nvPr/>
        </p:nvSpPr>
        <p:spPr>
          <a:xfrm>
            <a:off x="479425" y="934836"/>
            <a:ext cx="6734175" cy="3416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600">
                <a:latin typeface="Jost SemiBold" pitchFamily="2" charset="-52"/>
                <a:ea typeface="Jost SemiBold" pitchFamily="2" charset="-52"/>
              </a:defRPr>
            </a:lvl1pPr>
          </a:lstStyle>
          <a:p>
            <a:r>
              <a:rPr lang="ru-RU" sz="2400" dirty="0"/>
              <a:t>Опыт выполнения специализированных работ</a:t>
            </a:r>
          </a:p>
        </p:txBody>
      </p:sp>
      <p:pic>
        <p:nvPicPr>
          <p:cNvPr id="6" name="Рисунок 5" descr="Изображение выглядит как на открытом воздухе, небо, строительство, Композитный материал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A6C6543-D1FB-0D57-4DCD-1535951CFF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" b="2263"/>
          <a:stretch>
            <a:fillRect/>
          </a:stretch>
        </p:blipFill>
        <p:spPr>
          <a:xfrm>
            <a:off x="6728790" y="1776692"/>
            <a:ext cx="2297312" cy="2919293"/>
          </a:xfrm>
          <a:prstGeom prst="roundRect">
            <a:avLst>
              <a:gd name="adj" fmla="val 6279"/>
            </a:avLst>
          </a:prstGeom>
        </p:spPr>
      </p:pic>
      <p:pic>
        <p:nvPicPr>
          <p:cNvPr id="7" name="Рисунок 6" descr="Изображение выглядит как небо, облако, на открытом воздухе, кра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B0DC006-06B5-54B8-444C-D83DC49BF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5" b="926"/>
          <a:stretch>
            <a:fillRect/>
          </a:stretch>
        </p:blipFill>
        <p:spPr>
          <a:xfrm>
            <a:off x="9248230" y="1776692"/>
            <a:ext cx="2156549" cy="2919294"/>
          </a:xfrm>
          <a:prstGeom prst="roundRect">
            <a:avLst>
              <a:gd name="adj" fmla="val 7437"/>
            </a:avLst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061683B-D7F4-FD16-8DCA-8CF9D62F0B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" t="3868" r="-120" b="20512"/>
          <a:stretch>
            <a:fillRect/>
          </a:stretch>
        </p:blipFill>
        <p:spPr>
          <a:xfrm>
            <a:off x="844927" y="1776692"/>
            <a:ext cx="1880574" cy="1830386"/>
          </a:xfrm>
          <a:prstGeom prst="roundRect">
            <a:avLst>
              <a:gd name="adj" fmla="val 9489"/>
            </a:avLst>
          </a:prstGeom>
        </p:spPr>
      </p:pic>
      <p:pic>
        <p:nvPicPr>
          <p:cNvPr id="17" name="Рисунок 16" descr="Изображение выглядит как труба, Стальная обсадная труба, завод, Транспортировка по трубопроводу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0446FFF-3288-1B02-B5EE-0C110F0F41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2" t="4227" r="4782" b="-1"/>
          <a:stretch>
            <a:fillRect/>
          </a:stretch>
        </p:blipFill>
        <p:spPr>
          <a:xfrm>
            <a:off x="844927" y="3833417"/>
            <a:ext cx="4688202" cy="2236646"/>
          </a:xfrm>
          <a:prstGeom prst="roundRect">
            <a:avLst>
              <a:gd name="adj" fmla="val 7632"/>
            </a:avLst>
          </a:prstGeom>
        </p:spPr>
      </p:pic>
      <p:pic>
        <p:nvPicPr>
          <p:cNvPr id="14" name="Рисунок 13" descr="Изображение выглядит как символ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98C6703-82BE-8564-D05C-07D0A2E5EE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5" y="444472"/>
            <a:ext cx="694046" cy="199285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C714664D-54C1-5964-DFC6-3B40ED2D2A06}"/>
              </a:ext>
            </a:extLst>
          </p:cNvPr>
          <p:cNvGrpSpPr/>
          <p:nvPr/>
        </p:nvGrpSpPr>
        <p:grpSpPr>
          <a:xfrm>
            <a:off x="7009306" y="498776"/>
            <a:ext cx="4974256" cy="156583"/>
            <a:chOff x="7009306" y="498776"/>
            <a:chExt cx="4974256" cy="156583"/>
          </a:xfrm>
        </p:grpSpPr>
        <p:sp>
          <p:nvSpPr>
            <p:cNvPr id="11" name="TextBox 10">
              <a:hlinkClick r:id="rId8" action="ppaction://hlinksldjump"/>
              <a:extLst>
                <a:ext uri="{FF2B5EF4-FFF2-40B4-BE49-F238E27FC236}">
                  <a16:creationId xmlns:a16="http://schemas.microsoft.com/office/drawing/2014/main" id="{9B688DB1-39DC-615C-DAEF-C6548B00D2B8}"/>
                </a:ext>
              </a:extLst>
            </p:cNvPr>
            <p:cNvSpPr txBox="1"/>
            <p:nvPr/>
          </p:nvSpPr>
          <p:spPr>
            <a:xfrm>
              <a:off x="9589049" y="498777"/>
              <a:ext cx="881865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rPr>
                <a:t>Портфолио</a:t>
              </a:r>
            </a:p>
          </p:txBody>
        </p:sp>
        <p:sp>
          <p:nvSpPr>
            <p:cNvPr id="12" name="TextBox 11">
              <a:hlinkClick r:id="rId9" action="ppaction://hlinksldjump"/>
              <a:extLst>
                <a:ext uri="{FF2B5EF4-FFF2-40B4-BE49-F238E27FC236}">
                  <a16:creationId xmlns:a16="http://schemas.microsoft.com/office/drawing/2014/main" id="{8B9F1562-E899-4EAE-6EF6-7A7DF1BBE7F4}"/>
                </a:ext>
              </a:extLst>
            </p:cNvPr>
            <p:cNvSpPr txBox="1"/>
            <p:nvPr/>
          </p:nvSpPr>
          <p:spPr>
            <a:xfrm>
              <a:off x="7009306" y="498778"/>
              <a:ext cx="533962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140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</a:rPr>
                <a:t>О нас</a:t>
              </a:r>
            </a:p>
          </p:txBody>
        </p:sp>
        <p:sp>
          <p:nvSpPr>
            <p:cNvPr id="13" name="TextBox 12">
              <a:hlinkClick r:id="rId10" action="ppaction://hlinksldjump"/>
              <a:extLst>
                <a:ext uri="{FF2B5EF4-FFF2-40B4-BE49-F238E27FC236}">
                  <a16:creationId xmlns:a16="http://schemas.microsoft.com/office/drawing/2014/main" id="{A86AC639-05E2-D02F-EFC7-8F3C6391A2D9}"/>
                </a:ext>
              </a:extLst>
            </p:cNvPr>
            <p:cNvSpPr txBox="1"/>
            <p:nvPr/>
          </p:nvSpPr>
          <p:spPr>
            <a:xfrm>
              <a:off x="7993428" y="498777"/>
              <a:ext cx="1145461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Преимущества</a:t>
              </a:r>
            </a:p>
          </p:txBody>
        </p:sp>
        <p:sp>
          <p:nvSpPr>
            <p:cNvPr id="15" name="TextBox 14">
              <a:hlinkClick r:id="rId11" action="ppaction://hlinksldjump"/>
              <a:extLst>
                <a:ext uri="{FF2B5EF4-FFF2-40B4-BE49-F238E27FC236}">
                  <a16:creationId xmlns:a16="http://schemas.microsoft.com/office/drawing/2014/main" id="{B6654474-B20B-2FEC-9B54-BDD49B87E0D2}"/>
                </a:ext>
              </a:extLst>
            </p:cNvPr>
            <p:cNvSpPr txBox="1"/>
            <p:nvPr/>
          </p:nvSpPr>
          <p:spPr>
            <a:xfrm>
              <a:off x="10921075" y="498776"/>
              <a:ext cx="1062487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Контакты</a:t>
              </a: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25E99263-126A-5144-E4B6-5C3AD159A5C5}"/>
              </a:ext>
            </a:extLst>
          </p:cNvPr>
          <p:cNvGrpSpPr/>
          <p:nvPr/>
        </p:nvGrpSpPr>
        <p:grpSpPr>
          <a:xfrm>
            <a:off x="904887" y="5674658"/>
            <a:ext cx="1516685" cy="356347"/>
            <a:chOff x="3616674" y="5674658"/>
            <a:chExt cx="1516685" cy="356347"/>
          </a:xfrm>
        </p:grpSpPr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FE7F1A16-FDE8-B266-0877-27AB1300E272}"/>
                </a:ext>
              </a:extLst>
            </p:cNvPr>
            <p:cNvGrpSpPr/>
            <p:nvPr/>
          </p:nvGrpSpPr>
          <p:grpSpPr>
            <a:xfrm>
              <a:off x="3633539" y="5702968"/>
              <a:ext cx="1495924" cy="308333"/>
              <a:chOff x="3633539" y="5702968"/>
              <a:chExt cx="1495924" cy="308333"/>
            </a:xfrm>
          </p:grpSpPr>
          <p:sp>
            <p:nvSpPr>
              <p:cNvPr id="21" name="Прямоугольник: скругленные углы 20">
                <a:extLst>
                  <a:ext uri="{FF2B5EF4-FFF2-40B4-BE49-F238E27FC236}">
                    <a16:creationId xmlns:a16="http://schemas.microsoft.com/office/drawing/2014/main" id="{0AC63C22-B32A-67A4-402F-7962D45217C4}"/>
                  </a:ext>
                </a:extLst>
              </p:cNvPr>
              <p:cNvSpPr/>
              <p:nvPr/>
            </p:nvSpPr>
            <p:spPr>
              <a:xfrm>
                <a:off x="3633539" y="5702968"/>
                <a:ext cx="1495924" cy="30833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2413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A207C339-6000-F3D2-2EA5-201260F582A5}"/>
                  </a:ext>
                </a:extLst>
              </p:cNvPr>
              <p:cNvSpPr/>
              <p:nvPr/>
            </p:nvSpPr>
            <p:spPr>
              <a:xfrm>
                <a:off x="3976445" y="5771726"/>
                <a:ext cx="1072136" cy="17081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ru-RU" sz="1200" dirty="0">
                    <a:solidFill>
                      <a:srgbClr val="A2A2A2"/>
                    </a:solidFill>
                    <a:latin typeface="Jost" pitchFamily="2" charset="-52"/>
                    <a:ea typeface="Jost" pitchFamily="2" charset="-52"/>
                  </a:rPr>
                  <a:t>Смотреть видео</a:t>
                </a:r>
                <a:endParaRPr lang="ru-RU" sz="1200" baseline="30000" dirty="0">
                  <a:solidFill>
                    <a:srgbClr val="A2A2A2"/>
                  </a:solidFill>
                  <a:latin typeface="Jost" pitchFamily="2" charset="-52"/>
                  <a:ea typeface="Jost" pitchFamily="2" charset="-52"/>
                </a:endParaRPr>
              </a:p>
            </p:txBody>
          </p:sp>
          <p:grpSp>
            <p:nvGrpSpPr>
              <p:cNvPr id="23" name="Группа 22">
                <a:extLst>
                  <a:ext uri="{FF2B5EF4-FFF2-40B4-BE49-F238E27FC236}">
                    <a16:creationId xmlns:a16="http://schemas.microsoft.com/office/drawing/2014/main" id="{AB2F4C80-A711-9CB7-2ECA-4A1B4AED07F1}"/>
                  </a:ext>
                </a:extLst>
              </p:cNvPr>
              <p:cNvGrpSpPr/>
              <p:nvPr/>
            </p:nvGrpSpPr>
            <p:grpSpPr>
              <a:xfrm>
                <a:off x="3711773" y="5757956"/>
                <a:ext cx="186825" cy="186825"/>
                <a:chOff x="928616" y="5546496"/>
                <a:chExt cx="455016" cy="455016"/>
              </a:xfrm>
            </p:grpSpPr>
            <p:sp>
              <p:nvSpPr>
                <p:cNvPr id="24" name="Овал 23">
                  <a:extLst>
                    <a:ext uri="{FF2B5EF4-FFF2-40B4-BE49-F238E27FC236}">
                      <a16:creationId xmlns:a16="http://schemas.microsoft.com/office/drawing/2014/main" id="{CECBDA08-4957-BFB7-7F4B-21F70893EB2E}"/>
                    </a:ext>
                  </a:extLst>
                </p:cNvPr>
                <p:cNvSpPr/>
                <p:nvPr/>
              </p:nvSpPr>
              <p:spPr>
                <a:xfrm>
                  <a:off x="928616" y="5546496"/>
                  <a:ext cx="455016" cy="455016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5" name="Равнобедренный треугольник 24">
                  <a:extLst>
                    <a:ext uri="{FF2B5EF4-FFF2-40B4-BE49-F238E27FC236}">
                      <a16:creationId xmlns:a16="http://schemas.microsoft.com/office/drawing/2014/main" id="{E237CCF5-501E-C76C-9F62-9FE7588259AA}"/>
                    </a:ext>
                  </a:extLst>
                </p:cNvPr>
                <p:cNvSpPr/>
                <p:nvPr/>
              </p:nvSpPr>
              <p:spPr>
                <a:xfrm rot="5400000">
                  <a:off x="1109726" y="5728047"/>
                  <a:ext cx="123096" cy="106117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rgbClr val="97BF0D"/>
                    </a:solidFill>
                  </a:endParaRPr>
                </a:p>
              </p:txBody>
            </p:sp>
          </p:grpSp>
        </p:grpSp>
        <p:sp>
          <p:nvSpPr>
            <p:cNvPr id="20" name="ссылка">
              <a:hlinkClick r:id="rId12"/>
              <a:extLst>
                <a:ext uri="{FF2B5EF4-FFF2-40B4-BE49-F238E27FC236}">
                  <a16:creationId xmlns:a16="http://schemas.microsoft.com/office/drawing/2014/main" id="{12DD1A91-E8EA-472B-CF21-450DBE46EDC6}"/>
                </a:ext>
              </a:extLst>
            </p:cNvPr>
            <p:cNvSpPr/>
            <p:nvPr/>
          </p:nvSpPr>
          <p:spPr>
            <a:xfrm>
              <a:off x="3616674" y="5674658"/>
              <a:ext cx="1516685" cy="356347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789641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символ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3A7CEB1-A1E9-32D1-E57E-4319423ED4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5" y="444472"/>
            <a:ext cx="694046" cy="1992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113AFA6-6B7A-AFBC-7703-715213C867B6}"/>
              </a:ext>
            </a:extLst>
          </p:cNvPr>
          <p:cNvSpPr txBox="1"/>
          <p:nvPr/>
        </p:nvSpPr>
        <p:spPr>
          <a:xfrm>
            <a:off x="479425" y="934835"/>
            <a:ext cx="10859135" cy="3416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600">
                <a:latin typeface="Jost SemiBold" pitchFamily="2" charset="-52"/>
                <a:ea typeface="Jost SemiBold" pitchFamily="2" charset="-52"/>
              </a:defRPr>
            </a:lvl1pPr>
          </a:lstStyle>
          <a:p>
            <a:r>
              <a:rPr lang="ru-RU" sz="2400" dirty="0"/>
              <a:t>Опыт проектирования и создания концепции объектов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C2835B92-C991-A371-4CD0-9495E7A271F3}"/>
              </a:ext>
            </a:extLst>
          </p:cNvPr>
          <p:cNvGrpSpPr/>
          <p:nvPr/>
        </p:nvGrpSpPr>
        <p:grpSpPr>
          <a:xfrm>
            <a:off x="472366" y="1481547"/>
            <a:ext cx="5355529" cy="4955829"/>
            <a:chOff x="472366" y="1481547"/>
            <a:chExt cx="5355529" cy="4955829"/>
          </a:xfrm>
          <a:effectLst>
            <a:outerShdw blurRad="50800" dist="50800" dir="5400000" algn="ctr" rotWithShape="0">
              <a:schemeClr val="tx1">
                <a:alpha val="19000"/>
              </a:schemeClr>
            </a:outerShdw>
          </a:effectLst>
        </p:grpSpPr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F4C14DD-7E47-42C4-2686-B73DDCB6EBDC}"/>
                </a:ext>
              </a:extLst>
            </p:cNvPr>
            <p:cNvSpPr/>
            <p:nvPr/>
          </p:nvSpPr>
          <p:spPr>
            <a:xfrm>
              <a:off x="472366" y="1529197"/>
              <a:ext cx="5292725" cy="4908179"/>
            </a:xfrm>
            <a:prstGeom prst="roundRect">
              <a:avLst>
                <a:gd name="adj" fmla="val 3910"/>
              </a:avLst>
            </a:prstGeom>
            <a:solidFill>
              <a:srgbClr val="97BF0D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47B44486-063E-910E-9F57-447FFBB99E30}"/>
                </a:ext>
              </a:extLst>
            </p:cNvPr>
            <p:cNvSpPr/>
            <p:nvPr/>
          </p:nvSpPr>
          <p:spPr>
            <a:xfrm>
              <a:off x="535170" y="1481547"/>
              <a:ext cx="5292725" cy="4863691"/>
            </a:xfrm>
            <a:prstGeom prst="roundRect">
              <a:avLst>
                <a:gd name="adj" fmla="val 3910"/>
              </a:avLst>
            </a:prstGeom>
            <a:solidFill>
              <a:srgbClr val="FFFFFF"/>
            </a:solidFill>
            <a:ln w="31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06A80ABB-EA81-CA0C-1956-D0D28A3CD7A1}"/>
              </a:ext>
            </a:extLst>
          </p:cNvPr>
          <p:cNvGrpSpPr/>
          <p:nvPr/>
        </p:nvGrpSpPr>
        <p:grpSpPr>
          <a:xfrm>
            <a:off x="6364105" y="1481547"/>
            <a:ext cx="5355529" cy="4955829"/>
            <a:chOff x="6364105" y="1481547"/>
            <a:chExt cx="5355529" cy="4955829"/>
          </a:xfrm>
          <a:effectLst>
            <a:outerShdw blurRad="50800" dist="50800" dir="5400000" algn="ctr" rotWithShape="0">
              <a:schemeClr val="tx1">
                <a:alpha val="19000"/>
              </a:schemeClr>
            </a:outerShdw>
          </a:effectLst>
        </p:grpSpPr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id="{2F8D753A-6338-0F5D-B833-B53EBC2C82E8}"/>
                </a:ext>
              </a:extLst>
            </p:cNvPr>
            <p:cNvSpPr/>
            <p:nvPr/>
          </p:nvSpPr>
          <p:spPr>
            <a:xfrm>
              <a:off x="6364105" y="1529197"/>
              <a:ext cx="5292725" cy="4908179"/>
            </a:xfrm>
            <a:prstGeom prst="roundRect">
              <a:avLst>
                <a:gd name="adj" fmla="val 3910"/>
              </a:avLst>
            </a:prstGeom>
            <a:solidFill>
              <a:srgbClr val="97BF0D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01B9531F-1D40-B8E8-68FA-03BC6F432A33}"/>
                </a:ext>
              </a:extLst>
            </p:cNvPr>
            <p:cNvSpPr/>
            <p:nvPr/>
          </p:nvSpPr>
          <p:spPr>
            <a:xfrm>
              <a:off x="6426909" y="1481547"/>
              <a:ext cx="5292725" cy="4863691"/>
            </a:xfrm>
            <a:prstGeom prst="roundRect">
              <a:avLst>
                <a:gd name="adj" fmla="val 3910"/>
              </a:avLst>
            </a:prstGeom>
            <a:solidFill>
              <a:srgbClr val="FFFFFF"/>
            </a:solidFill>
            <a:ln w="31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</p:grp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6CD6BAB-203F-EF76-E787-2044E26B70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1" t="2059"/>
          <a:stretch>
            <a:fillRect/>
          </a:stretch>
        </p:blipFill>
        <p:spPr>
          <a:xfrm>
            <a:off x="839787" y="3802667"/>
            <a:ext cx="4690481" cy="2267396"/>
          </a:xfrm>
          <a:prstGeom prst="roundRect">
            <a:avLst>
              <a:gd name="adj" fmla="val 7328"/>
            </a:avLst>
          </a:prstGeom>
        </p:spPr>
      </p:pic>
      <p:pic>
        <p:nvPicPr>
          <p:cNvPr id="20" name="Рисунок 19" descr="Изображение выглядит как одежда, человек, в помещении, окн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2E6EBED-D61B-98B1-D9B5-4A502B7CC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" t="1305" r="55" b="4587"/>
          <a:stretch>
            <a:fillRect/>
          </a:stretch>
        </p:blipFill>
        <p:spPr>
          <a:xfrm>
            <a:off x="6730635" y="4056527"/>
            <a:ext cx="4685272" cy="2013536"/>
          </a:xfrm>
          <a:prstGeom prst="roundRect">
            <a:avLst>
              <a:gd name="adj" fmla="val 7791"/>
            </a:avLst>
          </a:prstGeom>
        </p:spPr>
      </p:pic>
      <p:sp>
        <p:nvSpPr>
          <p:cNvPr id="21" name="заголовок">
            <a:extLst>
              <a:ext uri="{FF2B5EF4-FFF2-40B4-BE49-F238E27FC236}">
                <a16:creationId xmlns:a16="http://schemas.microsoft.com/office/drawing/2014/main" id="{E77EB488-B820-C7D3-1A0D-0981C48EC1B5}"/>
              </a:ext>
            </a:extLst>
          </p:cNvPr>
          <p:cNvSpPr/>
          <p:nvPr/>
        </p:nvSpPr>
        <p:spPr>
          <a:xfrm>
            <a:off x="839787" y="1776692"/>
            <a:ext cx="5221672" cy="8309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  <a:t>Цех </a:t>
            </a:r>
            <a:r>
              <a:rPr lang="ru-RU" b="1" dirty="0">
                <a:latin typeface="Jost SemiBold" pitchFamily="2" charset="-52"/>
                <a:ea typeface="Jost SemiBold" pitchFamily="2" charset="-52"/>
              </a:rPr>
              <a:t>№</a:t>
            </a:r>
            <a:r>
              <a:rPr lang="ru-RU" dirty="0">
                <a:latin typeface="Jost SemiBold" pitchFamily="2" charset="-52"/>
                <a:ea typeface="Jost SemiBold" pitchFamily="2" charset="-52"/>
              </a:rPr>
              <a:t> 8 на АО «Метровагонмаш». П</a:t>
            </a:r>
            <a: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  <a:t>роект капитального ремонта и технического перевооружения, </a:t>
            </a:r>
            <a:r>
              <a:rPr lang="ru-RU" b="1" dirty="0" err="1"/>
              <a:t>г.о</a:t>
            </a:r>
            <a:r>
              <a:rPr lang="ru-RU" b="1" dirty="0"/>
              <a:t>. Мытищи</a:t>
            </a:r>
            <a:endParaRPr lang="ru-RU" dirty="0">
              <a:solidFill>
                <a:schemeClr val="tx1"/>
              </a:solidFill>
              <a:latin typeface="Jost SemiBold" pitchFamily="2" charset="-52"/>
              <a:ea typeface="Jost SemiBold" pitchFamily="2" charset="-52"/>
            </a:endParaRPr>
          </a:p>
        </p:txBody>
      </p:sp>
      <p:sp>
        <p:nvSpPr>
          <p:cNvPr id="22" name="заголовок">
            <a:extLst>
              <a:ext uri="{FF2B5EF4-FFF2-40B4-BE49-F238E27FC236}">
                <a16:creationId xmlns:a16="http://schemas.microsoft.com/office/drawing/2014/main" id="{FB7934CD-0DEF-9E0E-2A03-DBB20AE6CDA4}"/>
              </a:ext>
            </a:extLst>
          </p:cNvPr>
          <p:cNvSpPr/>
          <p:nvPr/>
        </p:nvSpPr>
        <p:spPr>
          <a:xfrm>
            <a:off x="6728030" y="1776692"/>
            <a:ext cx="4803570" cy="10041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  <a:t>Проект переустройства внутризаводских ж/д путей, тупиков</a:t>
            </a:r>
            <a:r>
              <a:rPr lang="ru-RU" dirty="0">
                <a:latin typeface="Jost SemiBold" pitchFamily="2" charset="-52"/>
                <a:ea typeface="Jost SemiBold" pitchFamily="2" charset="-52"/>
              </a:rPr>
              <a:t>, трансбордера </a:t>
            </a:r>
            <a:br>
              <a:rPr lang="ru-RU" dirty="0">
                <a:latin typeface="Jost SemiBold" pitchFamily="2" charset="-52"/>
                <a:ea typeface="Jost SemiBold" pitchFamily="2" charset="-52"/>
              </a:rPr>
            </a:br>
            <a:r>
              <a:rPr lang="ru-RU" dirty="0">
                <a:latin typeface="Jost SemiBold" pitchFamily="2" charset="-52"/>
                <a:ea typeface="Jost SemiBold" pitchFamily="2" charset="-52"/>
              </a:rPr>
              <a:t>с переносом коммуникаций, стрелочных переводов, </a:t>
            </a:r>
            <a:r>
              <a:rPr lang="ru-RU" dirty="0" err="1">
                <a:latin typeface="Jost SemiBold" pitchFamily="2" charset="-52"/>
                <a:ea typeface="Jost SemiBold" pitchFamily="2" charset="-52"/>
              </a:rPr>
              <a:t>г.о</a:t>
            </a:r>
            <a:r>
              <a:rPr lang="ru-RU" dirty="0">
                <a:latin typeface="Jost SemiBold" pitchFamily="2" charset="-52"/>
                <a:ea typeface="Jost SemiBold" pitchFamily="2" charset="-52"/>
              </a:rPr>
              <a:t>. Мытищи</a:t>
            </a:r>
            <a:endParaRPr lang="ru-RU" dirty="0">
              <a:solidFill>
                <a:schemeClr val="tx1"/>
              </a:solidFill>
              <a:latin typeface="Jost SemiBold" pitchFamily="2" charset="-52"/>
              <a:ea typeface="Jost SemiBold" pitchFamily="2" charset="-52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40E9C92-7CAD-33B7-6EC3-DD697BC5596C}"/>
              </a:ext>
            </a:extLst>
          </p:cNvPr>
          <p:cNvSpPr/>
          <p:nvPr/>
        </p:nvSpPr>
        <p:spPr>
          <a:xfrm>
            <a:off x="831538" y="2805664"/>
            <a:ext cx="4698730" cy="7809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Заказчику предоставлен комплект отчетов по инженерным изысканиям и обследованиям, основные технические решения, а также полный комплект рабочей документации, готовой к применению в процессе строительства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6E3F3EF-7E4F-2690-7A3A-BA0E598F4F3E}"/>
              </a:ext>
            </a:extLst>
          </p:cNvPr>
          <p:cNvSpPr/>
          <p:nvPr/>
        </p:nvSpPr>
        <p:spPr>
          <a:xfrm>
            <a:off x="6713159" y="2975695"/>
            <a:ext cx="4698730" cy="7809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Подготовлен комплект отчетов по инженерным изысканиям и обследованиям, разработаны основные технические решения, а также сформирован комплект рабочей документации для строительства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FD52F5A6-A2B4-7776-C43D-F23B979992FF}"/>
              </a:ext>
            </a:extLst>
          </p:cNvPr>
          <p:cNvGrpSpPr/>
          <p:nvPr/>
        </p:nvGrpSpPr>
        <p:grpSpPr>
          <a:xfrm>
            <a:off x="7009306" y="498776"/>
            <a:ext cx="4974256" cy="156583"/>
            <a:chOff x="7009306" y="498776"/>
            <a:chExt cx="4974256" cy="156583"/>
          </a:xfrm>
        </p:grpSpPr>
        <p:sp>
          <p:nvSpPr>
            <p:cNvPr id="17" name="TextBox 16">
              <a:hlinkClick r:id="rId6" action="ppaction://hlinksldjump"/>
              <a:extLst>
                <a:ext uri="{FF2B5EF4-FFF2-40B4-BE49-F238E27FC236}">
                  <a16:creationId xmlns:a16="http://schemas.microsoft.com/office/drawing/2014/main" id="{F27ACA6C-8CD5-D794-CA1B-7F3C2E240818}"/>
                </a:ext>
              </a:extLst>
            </p:cNvPr>
            <p:cNvSpPr txBox="1"/>
            <p:nvPr/>
          </p:nvSpPr>
          <p:spPr>
            <a:xfrm>
              <a:off x="9589049" y="498777"/>
              <a:ext cx="881865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rPr>
                <a:t>Портфолио</a:t>
              </a:r>
            </a:p>
          </p:txBody>
        </p:sp>
        <p:sp>
          <p:nvSpPr>
            <p:cNvPr id="18" name="TextBox 17">
              <a:hlinkClick r:id="rId7" action="ppaction://hlinksldjump"/>
              <a:extLst>
                <a:ext uri="{FF2B5EF4-FFF2-40B4-BE49-F238E27FC236}">
                  <a16:creationId xmlns:a16="http://schemas.microsoft.com/office/drawing/2014/main" id="{865BE1C7-D49E-E5BA-D6CC-FD013C0B66EB}"/>
                </a:ext>
              </a:extLst>
            </p:cNvPr>
            <p:cNvSpPr txBox="1"/>
            <p:nvPr/>
          </p:nvSpPr>
          <p:spPr>
            <a:xfrm>
              <a:off x="7009306" y="498778"/>
              <a:ext cx="533962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140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</a:rPr>
                <a:t>О нас</a:t>
              </a:r>
            </a:p>
          </p:txBody>
        </p:sp>
        <p:sp>
          <p:nvSpPr>
            <p:cNvPr id="19" name="TextBox 18">
              <a:hlinkClick r:id="rId8" action="ppaction://hlinksldjump"/>
              <a:extLst>
                <a:ext uri="{FF2B5EF4-FFF2-40B4-BE49-F238E27FC236}">
                  <a16:creationId xmlns:a16="http://schemas.microsoft.com/office/drawing/2014/main" id="{D8E05AF8-FAE0-0554-F73D-3E9770403782}"/>
                </a:ext>
              </a:extLst>
            </p:cNvPr>
            <p:cNvSpPr txBox="1"/>
            <p:nvPr/>
          </p:nvSpPr>
          <p:spPr>
            <a:xfrm>
              <a:off x="7993428" y="498777"/>
              <a:ext cx="1145461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Преимущества</a:t>
              </a:r>
            </a:p>
          </p:txBody>
        </p:sp>
        <p:sp>
          <p:nvSpPr>
            <p:cNvPr id="23" name="TextBox 22">
              <a:hlinkClick r:id="rId9" action="ppaction://hlinksldjump"/>
              <a:extLst>
                <a:ext uri="{FF2B5EF4-FFF2-40B4-BE49-F238E27FC236}">
                  <a16:creationId xmlns:a16="http://schemas.microsoft.com/office/drawing/2014/main" id="{7399B385-42AF-CCFB-9DDF-DD1A8F7F1823}"/>
                </a:ext>
              </a:extLst>
            </p:cNvPr>
            <p:cNvSpPr txBox="1"/>
            <p:nvPr/>
          </p:nvSpPr>
          <p:spPr>
            <a:xfrm>
              <a:off x="10921075" y="498776"/>
              <a:ext cx="1062487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Контакты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4403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2BFC3-9D29-4A96-D46C-E4334A700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 descr="Изображение выглядит как карта, План, зарисовка, схематичны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82C1086-7788-5150-0F24-2E35DB7B6B0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31774" y="-1252068"/>
            <a:ext cx="12223774" cy="8149183"/>
          </a:xfrm>
          <a:prstGeom prst="rect">
            <a:avLst/>
          </a:prstGeom>
        </p:spPr>
      </p:pic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17AF915B-8A90-8175-0B0D-542AABE87573}"/>
              </a:ext>
            </a:extLst>
          </p:cNvPr>
          <p:cNvSpPr/>
          <p:nvPr/>
        </p:nvSpPr>
        <p:spPr>
          <a:xfrm>
            <a:off x="537923" y="1196975"/>
            <a:ext cx="11233149" cy="5148252"/>
          </a:xfrm>
          <a:prstGeom prst="roundRect">
            <a:avLst>
              <a:gd name="adj" fmla="val 4697"/>
            </a:avLst>
          </a:prstGeom>
          <a:solidFill>
            <a:schemeClr val="bg1">
              <a:alpha val="71000"/>
            </a:schemeClr>
          </a:solidFill>
          <a:ln w="3175">
            <a:solidFill>
              <a:srgbClr val="92D050"/>
            </a:solidFill>
          </a:ln>
          <a:effectLst>
            <a:outerShdw blurRad="5334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7FE1EF-B2E2-DE26-E8C2-919426CE1D05}"/>
              </a:ext>
            </a:extLst>
          </p:cNvPr>
          <p:cNvSpPr txBox="1"/>
          <p:nvPr/>
        </p:nvSpPr>
        <p:spPr>
          <a:xfrm>
            <a:off x="862067" y="1594917"/>
            <a:ext cx="2469603" cy="39857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600">
                <a:latin typeface="Jost SemiBold" pitchFamily="2" charset="-52"/>
                <a:ea typeface="Jost SemiBold" pitchFamily="2" charset="-52"/>
              </a:defRPr>
            </a:lvl1pPr>
          </a:lstStyle>
          <a:p>
            <a:r>
              <a:rPr lang="ru-RU" sz="2800" dirty="0"/>
              <a:t>Нам доверяют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67D181-0757-9F29-1558-5194E292AE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rcRect l="22032" t="27768" r="-92" b="28484"/>
          <a:stretch>
            <a:fillRect/>
          </a:stretch>
        </p:blipFill>
        <p:spPr>
          <a:xfrm>
            <a:off x="862067" y="4649777"/>
            <a:ext cx="2758710" cy="303881"/>
          </a:xfrm>
          <a:prstGeom prst="rect">
            <a:avLst/>
          </a:prstGeom>
        </p:spPr>
      </p:pic>
      <p:pic>
        <p:nvPicPr>
          <p:cNvPr id="5" name="Picture 4" descr="МИП-Строй № 1 | PROбанкротство">
            <a:extLst>
              <a:ext uri="{FF2B5EF4-FFF2-40B4-BE49-F238E27FC236}">
                <a16:creationId xmlns:a16="http://schemas.microsoft.com/office/drawing/2014/main" id="{B4B04A6B-0149-2AC0-0FA2-97A0C3BA3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67" y="2438193"/>
            <a:ext cx="1641793" cy="44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2">
            <a:extLst>
              <a:ext uri="{FF2B5EF4-FFF2-40B4-BE49-F238E27FC236}">
                <a16:creationId xmlns:a16="http://schemas.microsoft.com/office/drawing/2014/main" id="{5F0A4BB2-7CAA-4C91-2925-EA7792CE7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67" y="3337549"/>
            <a:ext cx="1249271" cy="61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612357-8B46-C657-429F-2EF6D9EAC5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81477" y="3556638"/>
            <a:ext cx="1521641" cy="4483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9360108-2991-5B21-D549-B50E7D05ED7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35587" y="3595413"/>
            <a:ext cx="1521641" cy="446348"/>
          </a:xfrm>
          <a:prstGeom prst="rect">
            <a:avLst/>
          </a:prstGeom>
        </p:spPr>
      </p:pic>
      <p:pic>
        <p:nvPicPr>
          <p:cNvPr id="9" name="Picture 10" descr="Кейс: Дата центр VK | РСГ групп">
            <a:extLst>
              <a:ext uri="{FF2B5EF4-FFF2-40B4-BE49-F238E27FC236}">
                <a16:creationId xmlns:a16="http://schemas.microsoft.com/office/drawing/2014/main" id="{FC239216-B2D8-CFDF-0F33-369F67B8EA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99" r="9306"/>
          <a:stretch>
            <a:fillRect/>
          </a:stretch>
        </p:blipFill>
        <p:spPr bwMode="auto">
          <a:xfrm>
            <a:off x="6694603" y="4594064"/>
            <a:ext cx="1136228" cy="43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C561FC61-8212-7D98-2587-1D88A1996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366" y="3552121"/>
            <a:ext cx="1103465" cy="48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A873AB8-1D50-BF71-36FB-74230643756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rcRect l="26513" t="33877" b="33660"/>
          <a:stretch>
            <a:fillRect/>
          </a:stretch>
        </p:blipFill>
        <p:spPr>
          <a:xfrm>
            <a:off x="6611443" y="5562117"/>
            <a:ext cx="1219388" cy="303007"/>
          </a:xfrm>
          <a:prstGeom prst="rect">
            <a:avLst/>
          </a:prstGeom>
        </p:spPr>
      </p:pic>
      <p:pic>
        <p:nvPicPr>
          <p:cNvPr id="12" name="Picture 20" descr="Segezha group | Segezha Group">
            <a:extLst>
              <a:ext uri="{FF2B5EF4-FFF2-40B4-BE49-F238E27FC236}">
                <a16:creationId xmlns:a16="http://schemas.microsoft.com/office/drawing/2014/main" id="{4716151A-1EEC-3180-9A18-3AE93B9D5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67" y="5426991"/>
            <a:ext cx="1641793" cy="57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E2A66F37-E246-CB76-CEB2-95E8E333B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319" y="2391551"/>
            <a:ext cx="1927512" cy="55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A25F8BC4-E2EA-5728-CA9A-885E19F41774}"/>
              </a:ext>
            </a:extLst>
          </p:cNvPr>
          <p:cNvGrpSpPr/>
          <p:nvPr/>
        </p:nvGrpSpPr>
        <p:grpSpPr>
          <a:xfrm>
            <a:off x="3589696" y="1769785"/>
            <a:ext cx="4265552" cy="48834"/>
            <a:chOff x="3517286" y="1769785"/>
            <a:chExt cx="4265552" cy="48834"/>
          </a:xfrm>
        </p:grpSpPr>
        <p:cxnSp>
          <p:nvCxnSpPr>
            <p:cNvPr id="35" name="Прямая соединительная линия 34">
              <a:extLst>
                <a:ext uri="{FF2B5EF4-FFF2-40B4-BE49-F238E27FC236}">
                  <a16:creationId xmlns:a16="http://schemas.microsoft.com/office/drawing/2014/main" id="{42E00905-CBA9-C869-BC56-F98F0BE1CC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35432" y="1787236"/>
              <a:ext cx="4022994" cy="6966"/>
            </a:xfrm>
            <a:prstGeom prst="line">
              <a:avLst/>
            </a:prstGeom>
            <a:ln w="9525">
              <a:solidFill>
                <a:srgbClr val="92D050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Овал 35">
              <a:extLst>
                <a:ext uri="{FF2B5EF4-FFF2-40B4-BE49-F238E27FC236}">
                  <a16:creationId xmlns:a16="http://schemas.microsoft.com/office/drawing/2014/main" id="{C7A162F5-7995-DC43-4D2E-9899B211C650}"/>
                </a:ext>
              </a:extLst>
            </p:cNvPr>
            <p:cNvSpPr/>
            <p:nvPr/>
          </p:nvSpPr>
          <p:spPr>
            <a:xfrm rot="16200000">
              <a:off x="3517286" y="1769785"/>
              <a:ext cx="48834" cy="488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Овал 36">
              <a:extLst>
                <a:ext uri="{FF2B5EF4-FFF2-40B4-BE49-F238E27FC236}">
                  <a16:creationId xmlns:a16="http://schemas.microsoft.com/office/drawing/2014/main" id="{CDE0B4BF-3F9B-F993-C972-76B2CCC87DE0}"/>
                </a:ext>
              </a:extLst>
            </p:cNvPr>
            <p:cNvSpPr/>
            <p:nvPr/>
          </p:nvSpPr>
          <p:spPr>
            <a:xfrm rot="16200000">
              <a:off x="7734004" y="1769785"/>
              <a:ext cx="48834" cy="488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5" name="Picture 6">
            <a:extLst>
              <a:ext uri="{FF2B5EF4-FFF2-40B4-BE49-F238E27FC236}">
                <a16:creationId xmlns:a16="http://schemas.microsoft.com/office/drawing/2014/main" id="{F9CAB48B-3AB3-2175-75A3-1A80E2F6FC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47" b="73"/>
          <a:stretch>
            <a:fillRect/>
          </a:stretch>
        </p:blipFill>
        <p:spPr bwMode="auto">
          <a:xfrm>
            <a:off x="8150820" y="1484313"/>
            <a:ext cx="3179629" cy="4530422"/>
          </a:xfrm>
          <a:prstGeom prst="roundRect">
            <a:avLst>
              <a:gd name="adj" fmla="val 6279"/>
            </a:avLst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 descr="Изображение выглядит как символ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47D0763-89F5-1649-C0E8-42FB7613D5BC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5" y="444472"/>
            <a:ext cx="694046" cy="199285"/>
          </a:xfrm>
          <a:prstGeom prst="rect">
            <a:avLst/>
          </a:prstGeom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02B49117-A89D-E423-94F0-B13861448B1D}"/>
              </a:ext>
            </a:extLst>
          </p:cNvPr>
          <p:cNvGrpSpPr/>
          <p:nvPr/>
        </p:nvGrpSpPr>
        <p:grpSpPr>
          <a:xfrm>
            <a:off x="7009306" y="498776"/>
            <a:ext cx="4974256" cy="156583"/>
            <a:chOff x="7009306" y="498776"/>
            <a:chExt cx="4974256" cy="156583"/>
          </a:xfrm>
        </p:grpSpPr>
        <p:sp>
          <p:nvSpPr>
            <p:cNvPr id="20" name="TextBox 19">
              <a:hlinkClick r:id="rId26" action="ppaction://hlinksldjump"/>
              <a:extLst>
                <a:ext uri="{FF2B5EF4-FFF2-40B4-BE49-F238E27FC236}">
                  <a16:creationId xmlns:a16="http://schemas.microsoft.com/office/drawing/2014/main" id="{0F790413-AAD3-0C36-2E65-39C4E8A408CD}"/>
                </a:ext>
              </a:extLst>
            </p:cNvPr>
            <p:cNvSpPr txBox="1"/>
            <p:nvPr/>
          </p:nvSpPr>
          <p:spPr>
            <a:xfrm>
              <a:off x="9589049" y="498777"/>
              <a:ext cx="881865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Портфолио</a:t>
              </a:r>
            </a:p>
          </p:txBody>
        </p:sp>
        <p:sp>
          <p:nvSpPr>
            <p:cNvPr id="21" name="TextBox 20">
              <a:hlinkClick r:id="rId27" action="ppaction://hlinksldjump"/>
              <a:extLst>
                <a:ext uri="{FF2B5EF4-FFF2-40B4-BE49-F238E27FC236}">
                  <a16:creationId xmlns:a16="http://schemas.microsoft.com/office/drawing/2014/main" id="{2D47F039-8249-96C6-EED7-A2472C94A20D}"/>
                </a:ext>
              </a:extLst>
            </p:cNvPr>
            <p:cNvSpPr txBox="1"/>
            <p:nvPr/>
          </p:nvSpPr>
          <p:spPr>
            <a:xfrm>
              <a:off x="7009306" y="498778"/>
              <a:ext cx="533962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140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</a:rPr>
                <a:t>О нас</a:t>
              </a:r>
            </a:p>
          </p:txBody>
        </p:sp>
        <p:sp>
          <p:nvSpPr>
            <p:cNvPr id="22" name="TextBox 21">
              <a:hlinkClick r:id="rId28" action="ppaction://hlinksldjump"/>
              <a:extLst>
                <a:ext uri="{FF2B5EF4-FFF2-40B4-BE49-F238E27FC236}">
                  <a16:creationId xmlns:a16="http://schemas.microsoft.com/office/drawing/2014/main" id="{59F8669D-D5FF-D9DB-59E9-D5B402C1493B}"/>
                </a:ext>
              </a:extLst>
            </p:cNvPr>
            <p:cNvSpPr txBox="1"/>
            <p:nvPr/>
          </p:nvSpPr>
          <p:spPr>
            <a:xfrm>
              <a:off x="7993428" y="498777"/>
              <a:ext cx="1145461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Преимущества</a:t>
              </a:r>
            </a:p>
          </p:txBody>
        </p:sp>
        <p:sp>
          <p:nvSpPr>
            <p:cNvPr id="24" name="TextBox 23">
              <a:hlinkClick r:id="rId29" action="ppaction://hlinksldjump"/>
              <a:extLst>
                <a:ext uri="{FF2B5EF4-FFF2-40B4-BE49-F238E27FC236}">
                  <a16:creationId xmlns:a16="http://schemas.microsoft.com/office/drawing/2014/main" id="{8D1127A3-78BA-8389-D555-C137A45C07F1}"/>
                </a:ext>
              </a:extLst>
            </p:cNvPr>
            <p:cNvSpPr txBox="1"/>
            <p:nvPr/>
          </p:nvSpPr>
          <p:spPr>
            <a:xfrm>
              <a:off x="10921075" y="498776"/>
              <a:ext cx="1062487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Контакты</a:t>
              </a:r>
            </a:p>
          </p:txBody>
        </p:sp>
      </p:grpSp>
      <p:pic>
        <p:nvPicPr>
          <p:cNvPr id="14" name="Рисунок 13" descr="Изображение выглядит как Шрифт, Графика, логотип, графический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9E00A05-5CC7-9DBA-8712-2DC67D17D61E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031" y="2439788"/>
            <a:ext cx="2169117" cy="51516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525D358-63A0-2028-4DAF-0B4D3C59CF1E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033" y="5439592"/>
            <a:ext cx="2641237" cy="548056"/>
          </a:xfrm>
          <a:prstGeom prst="rect">
            <a:avLst/>
          </a:prstGeom>
        </p:spPr>
      </p:pic>
      <p:pic>
        <p:nvPicPr>
          <p:cNvPr id="27" name="Рисунок 26" descr="Изображение выглядит как снимок экрана, Графика, Шрифт, графический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5C5CD8A-7057-CAC7-948F-827ACE34A29A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436" y="4212045"/>
            <a:ext cx="1830508" cy="122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382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6C2CFCF-CB42-E962-AA62-07FDEB959C5C}"/>
              </a:ext>
            </a:extLst>
          </p:cNvPr>
          <p:cNvSpPr/>
          <p:nvPr/>
        </p:nvSpPr>
        <p:spPr>
          <a:xfrm rot="10800000">
            <a:off x="-2" y="-645597"/>
            <a:ext cx="12208015" cy="1842572"/>
          </a:xfrm>
          <a:prstGeom prst="rect">
            <a:avLst/>
          </a:prstGeom>
          <a:gradFill>
            <a:gsLst>
              <a:gs pos="77000">
                <a:srgbClr val="FFFFFF">
                  <a:alpha val="90000"/>
                </a:srgbClr>
              </a:gs>
              <a:gs pos="38000">
                <a:srgbClr val="FFFFFF">
                  <a:alpha val="60000"/>
                </a:srgbClr>
              </a:gs>
              <a:gs pos="0">
                <a:srgbClr val="F7F7F7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 descr="Изображение выглядит как на открытом воздухе, небо, трава, строитель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A2C39DC-6609-FEC6-66D9-1C3FAF50B2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46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E6E4CE2-993E-DDF2-092F-E269B6AD1F7C}"/>
              </a:ext>
            </a:extLst>
          </p:cNvPr>
          <p:cNvSpPr/>
          <p:nvPr/>
        </p:nvSpPr>
        <p:spPr>
          <a:xfrm>
            <a:off x="-962526" y="-1556084"/>
            <a:ext cx="16042105" cy="9272337"/>
          </a:xfrm>
          <a:prstGeom prst="rect">
            <a:avLst/>
          </a:prstGeom>
          <a:solidFill>
            <a:schemeClr val="tx1">
              <a:alpha val="4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055DE393-F92B-D947-B060-7FBA3B028CF3}"/>
              </a:ext>
            </a:extLst>
          </p:cNvPr>
          <p:cNvSpPr/>
          <p:nvPr/>
        </p:nvSpPr>
        <p:spPr>
          <a:xfrm>
            <a:off x="479426" y="1196975"/>
            <a:ext cx="4169583" cy="5148252"/>
          </a:xfrm>
          <a:prstGeom prst="roundRect">
            <a:avLst>
              <a:gd name="adj" fmla="val 4697"/>
            </a:avLst>
          </a:prstGeom>
          <a:solidFill>
            <a:schemeClr val="bg1">
              <a:alpha val="82000"/>
            </a:schemeClr>
          </a:solidFill>
          <a:ln w="3175">
            <a:solidFill>
              <a:srgbClr val="92D050"/>
            </a:solidFill>
          </a:ln>
          <a:effectLst>
            <a:outerShdw blurRad="5334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92D050"/>
              </a:solidFill>
            </a:endParaRPr>
          </a:p>
        </p:txBody>
      </p:sp>
      <p:pic>
        <p:nvPicPr>
          <p:cNvPr id="25" name="Рисунок 24" descr="Изображение выглядит как символ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6D324CE-B812-05CE-0A13-44C868884F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11" y="1538777"/>
            <a:ext cx="1479909" cy="42493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3F49FB5-1342-A94A-CF7B-73597DC8CBA9}"/>
              </a:ext>
            </a:extLst>
          </p:cNvPr>
          <p:cNvSpPr txBox="1"/>
          <p:nvPr/>
        </p:nvSpPr>
        <p:spPr>
          <a:xfrm>
            <a:off x="2536152" y="3307138"/>
            <a:ext cx="2418357" cy="2277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Jost SemiBold" pitchFamily="2" charset="-52"/>
                <a:ea typeface="Jost SemiBold" pitchFamily="2" charset="-52"/>
              </a:rPr>
              <a:t>Юрий Шевчук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2337033-3FD1-B50C-45C1-04E478D1F42A}"/>
              </a:ext>
            </a:extLst>
          </p:cNvPr>
          <p:cNvSpPr txBox="1"/>
          <p:nvPr/>
        </p:nvSpPr>
        <p:spPr>
          <a:xfrm>
            <a:off x="2533725" y="3567128"/>
            <a:ext cx="2115284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defRPr sz="1200"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</a:lstStyle>
          <a:p>
            <a:r>
              <a:rPr lang="ru-RU" dirty="0">
                <a:latin typeface="Jost" pitchFamily="2" charset="-52"/>
                <a:ea typeface="Jost" pitchFamily="2" charset="-52"/>
              </a:rPr>
              <a:t>Управляющий партнер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5668993-E56D-D849-ED61-5C14179A26BE}"/>
              </a:ext>
            </a:extLst>
          </p:cNvPr>
          <p:cNvSpPr txBox="1"/>
          <p:nvPr/>
        </p:nvSpPr>
        <p:spPr>
          <a:xfrm>
            <a:off x="1163312" y="4854850"/>
            <a:ext cx="1369065" cy="286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kern="100" dirty="0">
                <a:effectLst/>
                <a:latin typeface="Jost" pitchFamily="2" charset="-52"/>
                <a:ea typeface="Jost" pitchFamily="2" charset="-52"/>
                <a:cs typeface="Times New Roman" panose="02020603050405020304" pitchFamily="18" charset="0"/>
              </a:rPr>
              <a:t>8 (800) 101-24-13</a:t>
            </a:r>
            <a:endParaRPr lang="ru-RU" sz="1200" kern="100" dirty="0">
              <a:effectLst/>
              <a:latin typeface="Jost" pitchFamily="2" charset="-52"/>
              <a:ea typeface="Jost" pitchFamily="2" charset="-52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8DFC0E0-F2F3-431C-421E-F0014064B837}"/>
              </a:ext>
            </a:extLst>
          </p:cNvPr>
          <p:cNvSpPr txBox="1"/>
          <p:nvPr/>
        </p:nvSpPr>
        <p:spPr>
          <a:xfrm>
            <a:off x="1163312" y="5284835"/>
            <a:ext cx="1725318" cy="286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kern="100" dirty="0">
                <a:effectLst/>
                <a:latin typeface="Jost" pitchFamily="2" charset="-52"/>
                <a:ea typeface="Jost" pitchFamily="2" charset="-52"/>
                <a:cs typeface="Times New Roman" panose="02020603050405020304" pitchFamily="18" charset="0"/>
              </a:rPr>
              <a:t>Kikgeo.fin@gmail.com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E8C157E-8187-AD5C-C553-D70382EB5F3E}"/>
              </a:ext>
            </a:extLst>
          </p:cNvPr>
          <p:cNvSpPr txBox="1"/>
          <p:nvPr/>
        </p:nvSpPr>
        <p:spPr>
          <a:xfrm>
            <a:off x="777699" y="4413193"/>
            <a:ext cx="3420814" cy="3506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107000"/>
              </a:lnSpc>
              <a:spcAft>
                <a:spcPts val="800"/>
              </a:spcAft>
              <a:defRPr sz="1600" kern="100">
                <a:effectLst/>
                <a:latin typeface="Jost SemiBold" pitchFamily="2" charset="-52"/>
                <a:ea typeface="Jost SemiBold" pitchFamily="2" charset="-52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Контакты </a:t>
            </a:r>
            <a:r>
              <a:rPr lang="en-US" dirty="0" err="1"/>
              <a:t>ShellRockk</a:t>
            </a:r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0F9A5F-8EDA-5159-465A-5166F91EDA0E}"/>
              </a:ext>
            </a:extLst>
          </p:cNvPr>
          <p:cNvSpPr txBox="1"/>
          <p:nvPr/>
        </p:nvSpPr>
        <p:spPr>
          <a:xfrm>
            <a:off x="777700" y="3255346"/>
            <a:ext cx="1265988" cy="541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ru-RU" sz="1600" kern="100" dirty="0">
                <a:effectLst/>
                <a:latin typeface="Jost SemiBold" pitchFamily="2" charset="-52"/>
                <a:ea typeface="Jost SemiBold" pitchFamily="2" charset="-52"/>
                <a:cs typeface="Times New Roman" panose="02020603050405020304" pitchFamily="18" charset="0"/>
              </a:rPr>
              <a:t>Контактное лицо:</a:t>
            </a: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297A7B1B-18E5-6F9A-662D-0438B88C12EB}"/>
              </a:ext>
            </a:extLst>
          </p:cNvPr>
          <p:cNvCxnSpPr>
            <a:cxnSpLocks/>
          </p:cNvCxnSpPr>
          <p:nvPr/>
        </p:nvCxnSpPr>
        <p:spPr>
          <a:xfrm>
            <a:off x="2289920" y="3298109"/>
            <a:ext cx="0" cy="798428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9705024-16C4-4605-4B20-B81E290E3F87}"/>
              </a:ext>
            </a:extLst>
          </p:cNvPr>
          <p:cNvSpPr txBox="1"/>
          <p:nvPr/>
        </p:nvSpPr>
        <p:spPr>
          <a:xfrm>
            <a:off x="2888630" y="3888154"/>
            <a:ext cx="8626288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defRPr sz="1200">
                <a:latin typeface="Jost" pitchFamily="2" charset="-52"/>
                <a:ea typeface="Jost" pitchFamily="2" charset="-52"/>
              </a:defRPr>
            </a:lvl1pPr>
          </a:lstStyle>
          <a:p>
            <a:r>
              <a:rPr lang="ru-RU" dirty="0"/>
              <a:t>+7 (916) 414-89-26</a:t>
            </a:r>
            <a:endParaRPr lang="en-US" dirty="0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4110B608-5C6A-B139-1CA7-544AFFC971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32376" y="3864438"/>
            <a:ext cx="232099" cy="232099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B883AFBF-8C8F-F2CE-C42C-4459D49569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9180" y="4882172"/>
            <a:ext cx="232100" cy="2321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F73D51EA-E496-F08B-632C-361F6EBB1A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9180" y="5312158"/>
            <a:ext cx="232101" cy="232101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4DECDE4F-3A22-25D3-F0DA-85A1DF86876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52562" y="5745424"/>
            <a:ext cx="265335" cy="265335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18C338A7-2CB7-533F-40ED-658CCAE173E7}"/>
              </a:ext>
            </a:extLst>
          </p:cNvPr>
          <p:cNvSpPr txBox="1"/>
          <p:nvPr/>
        </p:nvSpPr>
        <p:spPr>
          <a:xfrm>
            <a:off x="869180" y="2240942"/>
            <a:ext cx="2865129" cy="6740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dirty="0">
                <a:latin typeface="Jost SemiBold" pitchFamily="2" charset="-52"/>
                <a:ea typeface="Jost SemiBold" pitchFamily="2" charset="-52"/>
              </a:rPr>
              <a:t>Ваш объект —</a:t>
            </a:r>
            <a:br>
              <a:rPr lang="ru-RU" sz="2400" dirty="0">
                <a:latin typeface="Jost SemiBold" pitchFamily="2" charset="-52"/>
                <a:ea typeface="Jost SemiBold" pitchFamily="2" charset="-52"/>
              </a:rPr>
            </a:br>
            <a:r>
              <a:rPr lang="ru-RU" sz="2400" dirty="0">
                <a:latin typeface="Jost SemiBold" pitchFamily="2" charset="-52"/>
                <a:ea typeface="Jost SemiBold" pitchFamily="2" charset="-52"/>
              </a:rPr>
              <a:t>наша компетенция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E675DF4-AECD-1FFF-3F6A-A3F13FE769A6}"/>
              </a:ext>
            </a:extLst>
          </p:cNvPr>
          <p:cNvSpPr txBox="1"/>
          <p:nvPr/>
        </p:nvSpPr>
        <p:spPr>
          <a:xfrm>
            <a:off x="1163312" y="5734718"/>
            <a:ext cx="1725318" cy="286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kern="100" dirty="0">
                <a:effectLst/>
                <a:latin typeface="Jost" pitchFamily="2" charset="-52"/>
                <a:ea typeface="Jost" pitchFamily="2" charset="-52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https://shellrockk.com</a:t>
            </a:r>
            <a:r>
              <a:rPr lang="ru-RU" sz="1200" kern="100" dirty="0">
                <a:effectLst/>
                <a:latin typeface="Jost" pitchFamily="2" charset="-52"/>
                <a:ea typeface="Jost" pitchFamily="2" charset="-52"/>
                <a:cs typeface="Times New Roman" panose="02020603050405020304" pitchFamily="18" charset="0"/>
              </a:rPr>
              <a:t> </a:t>
            </a:r>
            <a:r>
              <a:rPr lang="en-US" sz="1200" kern="100" dirty="0">
                <a:effectLst/>
                <a:latin typeface="Jost" pitchFamily="2" charset="-52"/>
                <a:ea typeface="Jost" pitchFamily="2" charset="-52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BA2543C9-5BC1-0955-5876-FFD4F22E5C35}"/>
              </a:ext>
            </a:extLst>
          </p:cNvPr>
          <p:cNvGrpSpPr/>
          <p:nvPr/>
        </p:nvGrpSpPr>
        <p:grpSpPr>
          <a:xfrm>
            <a:off x="7009306" y="498776"/>
            <a:ext cx="4974256" cy="156583"/>
            <a:chOff x="7009306" y="498776"/>
            <a:chExt cx="4974256" cy="156583"/>
          </a:xfrm>
        </p:grpSpPr>
        <p:sp>
          <p:nvSpPr>
            <p:cNvPr id="11" name="TextBox 10">
              <a:hlinkClick r:id="rId14" action="ppaction://hlinksldjump"/>
              <a:extLst>
                <a:ext uri="{FF2B5EF4-FFF2-40B4-BE49-F238E27FC236}">
                  <a16:creationId xmlns:a16="http://schemas.microsoft.com/office/drawing/2014/main" id="{97CD3B1F-D0BA-1C22-6F1C-66B3FD25DF02}"/>
                </a:ext>
              </a:extLst>
            </p:cNvPr>
            <p:cNvSpPr txBox="1"/>
            <p:nvPr/>
          </p:nvSpPr>
          <p:spPr>
            <a:xfrm>
              <a:off x="9589049" y="498777"/>
              <a:ext cx="881865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Портфолио</a:t>
              </a:r>
            </a:p>
          </p:txBody>
        </p:sp>
        <p:sp>
          <p:nvSpPr>
            <p:cNvPr id="12" name="TextBox 11">
              <a:hlinkClick r:id="rId15" action="ppaction://hlinksldjump"/>
              <a:extLst>
                <a:ext uri="{FF2B5EF4-FFF2-40B4-BE49-F238E27FC236}">
                  <a16:creationId xmlns:a16="http://schemas.microsoft.com/office/drawing/2014/main" id="{C1CF9E84-82CE-D6CD-1F03-2D094FC7C1F0}"/>
                </a:ext>
              </a:extLst>
            </p:cNvPr>
            <p:cNvSpPr txBox="1"/>
            <p:nvPr/>
          </p:nvSpPr>
          <p:spPr>
            <a:xfrm>
              <a:off x="7009306" y="498778"/>
              <a:ext cx="533962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140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</a:rPr>
                <a:t>О нас</a:t>
              </a:r>
            </a:p>
          </p:txBody>
        </p:sp>
        <p:sp>
          <p:nvSpPr>
            <p:cNvPr id="13" name="TextBox 12">
              <a:hlinkClick r:id="rId16" action="ppaction://hlinksldjump"/>
              <a:extLst>
                <a:ext uri="{FF2B5EF4-FFF2-40B4-BE49-F238E27FC236}">
                  <a16:creationId xmlns:a16="http://schemas.microsoft.com/office/drawing/2014/main" id="{1C89022E-0023-6CC3-A83C-69BDB44A8B9D}"/>
                </a:ext>
              </a:extLst>
            </p:cNvPr>
            <p:cNvSpPr txBox="1"/>
            <p:nvPr/>
          </p:nvSpPr>
          <p:spPr>
            <a:xfrm>
              <a:off x="7993428" y="498777"/>
              <a:ext cx="1145461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Преимущества</a:t>
              </a:r>
            </a:p>
          </p:txBody>
        </p:sp>
        <p:sp>
          <p:nvSpPr>
            <p:cNvPr id="14" name="TextBox 13">
              <a:hlinkClick r:id="rId17" action="ppaction://hlinksldjump"/>
              <a:extLst>
                <a:ext uri="{FF2B5EF4-FFF2-40B4-BE49-F238E27FC236}">
                  <a16:creationId xmlns:a16="http://schemas.microsoft.com/office/drawing/2014/main" id="{322005C3-BAB9-6C87-9521-870B568C5892}"/>
                </a:ext>
              </a:extLst>
            </p:cNvPr>
            <p:cNvSpPr txBox="1"/>
            <p:nvPr/>
          </p:nvSpPr>
          <p:spPr>
            <a:xfrm>
              <a:off x="10921075" y="498776"/>
              <a:ext cx="1062487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rPr>
                <a:t>Контакты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3497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6A044-1A88-0B17-478D-EF241D658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ABE251DA-B3E0-70F3-0F77-BC8BF98F96E3}"/>
              </a:ext>
            </a:extLst>
          </p:cNvPr>
          <p:cNvSpPr>
            <a:spLocks/>
          </p:cNvSpPr>
          <p:nvPr/>
        </p:nvSpPr>
        <p:spPr>
          <a:xfrm>
            <a:off x="0" y="1705"/>
            <a:ext cx="12275043" cy="6858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0460BF30-05B7-2891-C33B-CD842F5A0FC4}"/>
              </a:ext>
            </a:extLst>
          </p:cNvPr>
          <p:cNvCxnSpPr>
            <a:cxnSpLocks/>
          </p:cNvCxnSpPr>
          <p:nvPr/>
        </p:nvCxnSpPr>
        <p:spPr>
          <a:xfrm flipH="1">
            <a:off x="3628584" y="2419709"/>
            <a:ext cx="101" cy="2833888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>
            <a:extLst>
              <a:ext uri="{FF2B5EF4-FFF2-40B4-BE49-F238E27FC236}">
                <a16:creationId xmlns:a16="http://schemas.microsoft.com/office/drawing/2014/main" id="{D83AE7B9-D6A7-009A-C388-80E5B84E5D76}"/>
              </a:ext>
            </a:extLst>
          </p:cNvPr>
          <p:cNvCxnSpPr>
            <a:cxnSpLocks/>
            <a:stCxn id="49" idx="0"/>
          </p:cNvCxnSpPr>
          <p:nvPr/>
        </p:nvCxnSpPr>
        <p:spPr>
          <a:xfrm flipH="1">
            <a:off x="9208864" y="1830391"/>
            <a:ext cx="5508" cy="1991853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AC221AE3-B4AC-7FC0-2A81-D2EDFEB9698F}"/>
              </a:ext>
            </a:extLst>
          </p:cNvPr>
          <p:cNvCxnSpPr>
            <a:cxnSpLocks/>
            <a:stCxn id="27" idx="0"/>
          </p:cNvCxnSpPr>
          <p:nvPr/>
        </p:nvCxnSpPr>
        <p:spPr>
          <a:xfrm flipH="1">
            <a:off x="626214" y="1793992"/>
            <a:ext cx="12033" cy="2028252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8335164-7B0C-4E56-66B0-1D4A549D1CB6}"/>
              </a:ext>
            </a:extLst>
          </p:cNvPr>
          <p:cNvSpPr txBox="1"/>
          <p:nvPr/>
        </p:nvSpPr>
        <p:spPr>
          <a:xfrm>
            <a:off x="945834" y="1800745"/>
            <a:ext cx="2447426" cy="1992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0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ru-RU" sz="1400" dirty="0">
                <a:latin typeface="Jost SemiBold" pitchFamily="2" charset="-52"/>
                <a:ea typeface="Jost SemiBold" pitchFamily="2" charset="-52"/>
              </a:rPr>
              <a:t>Концепция проекта</a:t>
            </a:r>
            <a:endParaRPr lang="ru-RU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9A0F7D-F2B2-3280-F35D-4DCEC013EBFE}"/>
              </a:ext>
            </a:extLst>
          </p:cNvPr>
          <p:cNvSpPr txBox="1"/>
          <p:nvPr/>
        </p:nvSpPr>
        <p:spPr>
          <a:xfrm>
            <a:off x="1173403" y="2172142"/>
            <a:ext cx="2118632" cy="3931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0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ru-RU" sz="1400" dirty="0"/>
              <a:t>Недостаточная проработка или слабая концепция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D7F4F2-8770-C93D-389D-DF088172D7CC}"/>
              </a:ext>
            </a:extLst>
          </p:cNvPr>
          <p:cNvSpPr txBox="1"/>
          <p:nvPr/>
        </p:nvSpPr>
        <p:spPr>
          <a:xfrm>
            <a:off x="1173403" y="2730375"/>
            <a:ext cx="1933912" cy="58708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0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ru-RU" sz="1400" dirty="0"/>
              <a:t>Формируется неполное или ошибочное</a:t>
            </a:r>
            <a:br>
              <a:rPr lang="ru-RU" sz="1400" dirty="0"/>
            </a:br>
            <a:r>
              <a:rPr lang="ru-RU" sz="1400" dirty="0"/>
              <a:t>техническое задание</a:t>
            </a:r>
          </a:p>
        </p:txBody>
      </p: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1DB5CBA5-26D5-1DA9-9507-9B3B74D07AEC}"/>
              </a:ext>
            </a:extLst>
          </p:cNvPr>
          <p:cNvGrpSpPr/>
          <p:nvPr/>
        </p:nvGrpSpPr>
        <p:grpSpPr>
          <a:xfrm>
            <a:off x="966924" y="2244426"/>
            <a:ext cx="48834" cy="601747"/>
            <a:chOff x="1005638" y="1774908"/>
            <a:chExt cx="48834" cy="601747"/>
          </a:xfrm>
        </p:grpSpPr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id="{3EC6173C-6610-AF1C-A1AB-30F7600F41C6}"/>
                </a:ext>
              </a:extLst>
            </p:cNvPr>
            <p:cNvCxnSpPr>
              <a:cxnSpLocks/>
            </p:cNvCxnSpPr>
            <p:nvPr/>
          </p:nvCxnSpPr>
          <p:spPr>
            <a:xfrm>
              <a:off x="1030055" y="1879442"/>
              <a:ext cx="0" cy="392680"/>
            </a:xfrm>
            <a:prstGeom prst="line">
              <a:avLst/>
            </a:prstGeom>
            <a:ln w="9525">
              <a:solidFill>
                <a:srgbClr val="92D050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EBE31861-73ED-EABD-5849-BA26058279D0}"/>
                </a:ext>
              </a:extLst>
            </p:cNvPr>
            <p:cNvSpPr/>
            <p:nvPr/>
          </p:nvSpPr>
          <p:spPr>
            <a:xfrm>
              <a:off x="1005638" y="1774908"/>
              <a:ext cx="48834" cy="488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id="{18503BF8-2ECD-8426-B9E0-7E8407B5ACD2}"/>
                </a:ext>
              </a:extLst>
            </p:cNvPr>
            <p:cNvSpPr/>
            <p:nvPr/>
          </p:nvSpPr>
          <p:spPr>
            <a:xfrm>
              <a:off x="1005638" y="2327821"/>
              <a:ext cx="48834" cy="488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3" name="Группа 52">
            <a:extLst>
              <a:ext uri="{FF2B5EF4-FFF2-40B4-BE49-F238E27FC236}">
                <a16:creationId xmlns:a16="http://schemas.microsoft.com/office/drawing/2014/main" id="{3F606BCF-34F7-78B1-CB96-5B3B25E61873}"/>
              </a:ext>
            </a:extLst>
          </p:cNvPr>
          <p:cNvGrpSpPr/>
          <p:nvPr/>
        </p:nvGrpSpPr>
        <p:grpSpPr>
          <a:xfrm>
            <a:off x="465100" y="1693816"/>
            <a:ext cx="322227" cy="322227"/>
            <a:chOff x="465100" y="1250054"/>
            <a:chExt cx="322227" cy="322227"/>
          </a:xfrm>
        </p:grpSpPr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9EE36618-5EA9-75A4-8489-73B526E383C2}"/>
                </a:ext>
              </a:extLst>
            </p:cNvPr>
            <p:cNvGrpSpPr/>
            <p:nvPr/>
          </p:nvGrpSpPr>
          <p:grpSpPr>
            <a:xfrm>
              <a:off x="465100" y="1250054"/>
              <a:ext cx="322227" cy="322227"/>
              <a:chOff x="10210550" y="1340941"/>
              <a:chExt cx="755417" cy="755417"/>
            </a:xfrm>
            <a:effectLst>
              <a:outerShdw blurRad="127000" dist="25400" sx="102000" sy="102000" algn="ctr" rotWithShape="0">
                <a:prstClr val="black">
                  <a:alpha val="18000"/>
                </a:prstClr>
              </a:outerShdw>
            </a:effectLst>
          </p:grpSpPr>
          <p:sp>
            <p:nvSpPr>
              <p:cNvPr id="36" name="Прямоугольник: скругленные углы 35">
                <a:extLst>
                  <a:ext uri="{FF2B5EF4-FFF2-40B4-BE49-F238E27FC236}">
                    <a16:creationId xmlns:a16="http://schemas.microsoft.com/office/drawing/2014/main" id="{340AD423-1636-AB7E-DCA6-12077D14DF13}"/>
                  </a:ext>
                </a:extLst>
              </p:cNvPr>
              <p:cNvSpPr/>
              <p:nvPr/>
            </p:nvSpPr>
            <p:spPr>
              <a:xfrm>
                <a:off x="10210550" y="1340941"/>
                <a:ext cx="755417" cy="755417"/>
              </a:xfrm>
              <a:prstGeom prst="roundRect">
                <a:avLst>
                  <a:gd name="adj" fmla="val 50000"/>
                </a:avLst>
              </a:prstGeom>
              <a:solidFill>
                <a:srgbClr val="F2F3EE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DEDEDE"/>
                  </a:solidFill>
                </a:endParaRPr>
              </a:p>
            </p:txBody>
          </p:sp>
          <p:sp>
            <p:nvSpPr>
              <p:cNvPr id="37" name="Прямоугольник: скругленные углы 36">
                <a:extLst>
                  <a:ext uri="{FF2B5EF4-FFF2-40B4-BE49-F238E27FC236}">
                    <a16:creationId xmlns:a16="http://schemas.microsoft.com/office/drawing/2014/main" id="{95E7DCA5-894E-709B-5D42-CB4B3E9E3D69}"/>
                  </a:ext>
                </a:extLst>
              </p:cNvPr>
              <p:cNvSpPr/>
              <p:nvPr/>
            </p:nvSpPr>
            <p:spPr>
              <a:xfrm>
                <a:off x="10306313" y="1436704"/>
                <a:ext cx="563892" cy="563892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rgbClr val="92D050"/>
                </a:solidFill>
              </a:ln>
              <a:effectLst>
                <a:outerShdw blurRad="63500" dist="38100" dir="5400000" algn="ctr" rotWithShape="0">
                  <a:srgbClr val="87A90B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1E851BB-5754-2AEA-0CCE-6C27E54656F7}"/>
                </a:ext>
              </a:extLst>
            </p:cNvPr>
            <p:cNvSpPr txBox="1"/>
            <p:nvPr/>
          </p:nvSpPr>
          <p:spPr>
            <a:xfrm>
              <a:off x="588035" y="1350230"/>
              <a:ext cx="100423" cy="17081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2000">
                  <a:latin typeface="Jost Regular" pitchFamily="2" charset="-52"/>
                  <a:ea typeface="Jost Regular" pitchFamily="2" charset="-52"/>
                </a:defRPr>
              </a:lvl1pPr>
            </a:lstStyle>
            <a:p>
              <a:r>
                <a:rPr lang="ru-RU" sz="1200" dirty="0">
                  <a:latin typeface="Jost" pitchFamily="2" charset="-52"/>
                  <a:ea typeface="Jost" pitchFamily="2" charset="-52"/>
                </a:rPr>
                <a:t>1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CB383D5-531C-42DB-B21D-3468DEF16F1B}"/>
              </a:ext>
            </a:extLst>
          </p:cNvPr>
          <p:cNvSpPr txBox="1"/>
          <p:nvPr/>
        </p:nvSpPr>
        <p:spPr>
          <a:xfrm>
            <a:off x="945834" y="3856322"/>
            <a:ext cx="1921426" cy="1992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0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ru-RU" sz="1400" dirty="0">
                <a:latin typeface="Jost SemiBold" pitchFamily="2" charset="-52"/>
                <a:ea typeface="Jost SemiBold" pitchFamily="2" charset="-52"/>
              </a:rPr>
              <a:t>Техническое задание</a:t>
            </a:r>
            <a:endParaRPr lang="ru-RU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FF3180-7ED3-8A15-7058-F91C599D5F25}"/>
              </a:ext>
            </a:extLst>
          </p:cNvPr>
          <p:cNvSpPr txBox="1"/>
          <p:nvPr/>
        </p:nvSpPr>
        <p:spPr>
          <a:xfrm>
            <a:off x="1172905" y="4231375"/>
            <a:ext cx="1921426" cy="3931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0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ru-RU" sz="1400" dirty="0"/>
              <a:t>Ошибки и неточности </a:t>
            </a:r>
            <a:br>
              <a:rPr lang="ru-RU" sz="1400" dirty="0"/>
            </a:br>
            <a:r>
              <a:rPr lang="ru-RU" sz="1400" dirty="0"/>
              <a:t>в исходных требованиях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FC2F9-B8EB-B6A1-83C1-448F87477977}"/>
              </a:ext>
            </a:extLst>
          </p:cNvPr>
          <p:cNvSpPr txBox="1"/>
          <p:nvPr/>
        </p:nvSpPr>
        <p:spPr>
          <a:xfrm>
            <a:off x="1172905" y="4796266"/>
            <a:ext cx="1882276" cy="97488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0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ru-RU" sz="1400" dirty="0"/>
              <a:t>Возникают ошибки</a:t>
            </a:r>
            <a:br>
              <a:rPr lang="ru-RU" sz="1400" dirty="0"/>
            </a:br>
            <a:r>
              <a:rPr lang="ru-RU" sz="1400" dirty="0"/>
              <a:t>в проектировании,</a:t>
            </a:r>
            <a:br>
              <a:rPr lang="ru-RU" sz="1400" dirty="0"/>
            </a:br>
            <a:r>
              <a:rPr lang="ru-RU" sz="1400" dirty="0"/>
              <a:t>так как проектировщики используют неверные исходные данные</a:t>
            </a:r>
          </a:p>
        </p:txBody>
      </p: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D4EFBFDD-52AD-E57D-ACCC-12B70AF937FC}"/>
              </a:ext>
            </a:extLst>
          </p:cNvPr>
          <p:cNvGrpSpPr/>
          <p:nvPr/>
        </p:nvGrpSpPr>
        <p:grpSpPr>
          <a:xfrm>
            <a:off x="966924" y="4299052"/>
            <a:ext cx="48834" cy="601747"/>
            <a:chOff x="1005638" y="1774908"/>
            <a:chExt cx="48834" cy="601747"/>
          </a:xfrm>
        </p:grpSpPr>
        <p:cxnSp>
          <p:nvCxnSpPr>
            <p:cNvPr id="70" name="Прямая соединительная линия 69">
              <a:extLst>
                <a:ext uri="{FF2B5EF4-FFF2-40B4-BE49-F238E27FC236}">
                  <a16:creationId xmlns:a16="http://schemas.microsoft.com/office/drawing/2014/main" id="{7DC65FC2-0A81-9C7F-FA95-520C308D8EBE}"/>
                </a:ext>
              </a:extLst>
            </p:cNvPr>
            <p:cNvCxnSpPr>
              <a:cxnSpLocks/>
            </p:cNvCxnSpPr>
            <p:nvPr/>
          </p:nvCxnSpPr>
          <p:spPr>
            <a:xfrm>
              <a:off x="1030055" y="1879442"/>
              <a:ext cx="0" cy="392680"/>
            </a:xfrm>
            <a:prstGeom prst="line">
              <a:avLst/>
            </a:prstGeom>
            <a:ln w="9525">
              <a:solidFill>
                <a:srgbClr val="92D050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Овал 70">
              <a:extLst>
                <a:ext uri="{FF2B5EF4-FFF2-40B4-BE49-F238E27FC236}">
                  <a16:creationId xmlns:a16="http://schemas.microsoft.com/office/drawing/2014/main" id="{12862018-D900-DAE4-67E3-4B3522CD9B79}"/>
                </a:ext>
              </a:extLst>
            </p:cNvPr>
            <p:cNvSpPr/>
            <p:nvPr/>
          </p:nvSpPr>
          <p:spPr>
            <a:xfrm>
              <a:off x="1005638" y="1774908"/>
              <a:ext cx="48834" cy="488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2" name="Овал 71">
              <a:extLst>
                <a:ext uri="{FF2B5EF4-FFF2-40B4-BE49-F238E27FC236}">
                  <a16:creationId xmlns:a16="http://schemas.microsoft.com/office/drawing/2014/main" id="{FA3D58AF-1BBB-2AAC-5CAC-6CE5434B3971}"/>
                </a:ext>
              </a:extLst>
            </p:cNvPr>
            <p:cNvSpPr/>
            <p:nvPr/>
          </p:nvSpPr>
          <p:spPr>
            <a:xfrm>
              <a:off x="1005638" y="2327821"/>
              <a:ext cx="48834" cy="488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E3FBF52C-FE78-E48B-828A-114EA8BE9D33}"/>
              </a:ext>
            </a:extLst>
          </p:cNvPr>
          <p:cNvGrpSpPr/>
          <p:nvPr/>
        </p:nvGrpSpPr>
        <p:grpSpPr>
          <a:xfrm>
            <a:off x="3470633" y="3451704"/>
            <a:ext cx="2539589" cy="2049393"/>
            <a:chOff x="3470633" y="3139366"/>
            <a:chExt cx="2539589" cy="204939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A60DBD2-DD56-6489-6B32-606BDDDA0F0C}"/>
                </a:ext>
              </a:extLst>
            </p:cNvPr>
            <p:cNvSpPr txBox="1"/>
            <p:nvPr/>
          </p:nvSpPr>
          <p:spPr>
            <a:xfrm>
              <a:off x="4175718" y="4213877"/>
              <a:ext cx="1645399" cy="97488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2000">
                  <a:latin typeface="Jost Regular" pitchFamily="2" charset="-52"/>
                  <a:ea typeface="Jost Regular" pitchFamily="2" charset="-52"/>
                </a:defRPr>
              </a:lvl1pPr>
            </a:lstStyle>
            <a:p>
              <a:r>
                <a:rPr lang="ru-RU" sz="1400" dirty="0"/>
                <a:t>Проект содержит </a:t>
              </a:r>
              <a:br>
                <a:rPr lang="ru-RU" sz="1400" dirty="0"/>
              </a:br>
              <a:r>
                <a:rPr lang="ru-RU" sz="1400" dirty="0"/>
                <a:t>неверные решения, </a:t>
              </a:r>
              <a:br>
                <a:rPr lang="ru-RU" sz="1400" dirty="0"/>
              </a:br>
              <a:r>
                <a:rPr lang="ru-RU" sz="1400" dirty="0"/>
                <a:t>что приводит</a:t>
              </a:r>
              <a:br>
                <a:rPr lang="ru-RU" sz="1400" dirty="0"/>
              </a:br>
              <a:r>
                <a:rPr lang="ru-RU" sz="1400" dirty="0"/>
                <a:t>к дополнительным</a:t>
              </a:r>
              <a:br>
                <a:rPr lang="ru-RU" sz="1400" dirty="0"/>
              </a:br>
              <a:r>
                <a:rPr lang="ru-RU" sz="1400" dirty="0"/>
                <a:t>переделкам</a:t>
              </a:r>
            </a:p>
          </p:txBody>
        </p: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id="{C731F76A-736C-1A2B-4892-64F71E88D78F}"/>
                </a:ext>
              </a:extLst>
            </p:cNvPr>
            <p:cNvGrpSpPr/>
            <p:nvPr/>
          </p:nvGrpSpPr>
          <p:grpSpPr>
            <a:xfrm>
              <a:off x="3470633" y="3139366"/>
              <a:ext cx="2539589" cy="1171750"/>
              <a:chOff x="3470633" y="3139366"/>
              <a:chExt cx="2539589" cy="1171750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4BCD792-B0A6-1483-07A9-79791F7A68F3}"/>
                  </a:ext>
                </a:extLst>
              </p:cNvPr>
              <p:cNvSpPr txBox="1"/>
              <p:nvPr/>
            </p:nvSpPr>
            <p:spPr>
              <a:xfrm>
                <a:off x="3947685" y="3200838"/>
                <a:ext cx="1483932" cy="19928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ru-RU"/>
                </a:defPPr>
                <a:lvl1pPr>
                  <a:lnSpc>
                    <a:spcPct val="90000"/>
                  </a:lnSpc>
                  <a:defRPr sz="2000">
                    <a:latin typeface="Jost Regular" pitchFamily="2" charset="-52"/>
                    <a:ea typeface="Jost Regular" pitchFamily="2" charset="-52"/>
                  </a:defRPr>
                </a:lvl1pPr>
              </a:lstStyle>
              <a:p>
                <a:r>
                  <a:rPr lang="ru-RU" sz="1400" dirty="0">
                    <a:latin typeface="Jost SemiBold" pitchFamily="2" charset="-52"/>
                    <a:ea typeface="Jost SemiBold" pitchFamily="2" charset="-52"/>
                  </a:rPr>
                  <a:t>Проектирование</a:t>
                </a:r>
                <a:endParaRPr lang="ru-RU" sz="1400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E3A9BC2-ECB0-440A-3F20-450BFFAE753E}"/>
                  </a:ext>
                </a:extLst>
              </p:cNvPr>
              <p:cNvSpPr txBox="1"/>
              <p:nvPr/>
            </p:nvSpPr>
            <p:spPr>
              <a:xfrm>
                <a:off x="4175720" y="3650784"/>
                <a:ext cx="1834502" cy="39318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ru-RU"/>
                </a:defPPr>
                <a:lvl1pPr>
                  <a:lnSpc>
                    <a:spcPct val="90000"/>
                  </a:lnSpc>
                  <a:defRPr sz="2000">
                    <a:latin typeface="Jost Regular" pitchFamily="2" charset="-52"/>
                    <a:ea typeface="Jost Regular" pitchFamily="2" charset="-52"/>
                  </a:defRPr>
                </a:lvl1pPr>
              </a:lstStyle>
              <a:p>
                <a:r>
                  <a:rPr lang="ru-RU" sz="1400" dirty="0"/>
                  <a:t>Ошибочные исходные данные и ТЗ</a:t>
                </a:r>
              </a:p>
            </p:txBody>
          </p:sp>
          <p:grpSp>
            <p:nvGrpSpPr>
              <p:cNvPr id="93" name="Группа 92">
                <a:extLst>
                  <a:ext uri="{FF2B5EF4-FFF2-40B4-BE49-F238E27FC236}">
                    <a16:creationId xmlns:a16="http://schemas.microsoft.com/office/drawing/2014/main" id="{4C5AA5BD-8708-9E3A-8BAF-4068E64C8C95}"/>
                  </a:ext>
                </a:extLst>
              </p:cNvPr>
              <p:cNvGrpSpPr/>
              <p:nvPr/>
            </p:nvGrpSpPr>
            <p:grpSpPr>
              <a:xfrm>
                <a:off x="3968775" y="3709369"/>
                <a:ext cx="48834" cy="601747"/>
                <a:chOff x="1005638" y="1774908"/>
                <a:chExt cx="48834" cy="601747"/>
              </a:xfrm>
            </p:grpSpPr>
            <p:cxnSp>
              <p:nvCxnSpPr>
                <p:cNvPr id="94" name="Прямая соединительная линия 93">
                  <a:extLst>
                    <a:ext uri="{FF2B5EF4-FFF2-40B4-BE49-F238E27FC236}">
                      <a16:creationId xmlns:a16="http://schemas.microsoft.com/office/drawing/2014/main" id="{27C32BBB-E59B-6168-624F-1EF3B9140A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30055" y="1879442"/>
                  <a:ext cx="0" cy="392680"/>
                </a:xfrm>
                <a:prstGeom prst="line">
                  <a:avLst/>
                </a:prstGeom>
                <a:ln w="9525">
                  <a:solidFill>
                    <a:srgbClr val="92D050"/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5" name="Овал 94">
                  <a:extLst>
                    <a:ext uri="{FF2B5EF4-FFF2-40B4-BE49-F238E27FC236}">
                      <a16:creationId xmlns:a16="http://schemas.microsoft.com/office/drawing/2014/main" id="{1B8D6B5D-71FC-3EDB-9AA6-10DC509EE7A3}"/>
                    </a:ext>
                  </a:extLst>
                </p:cNvPr>
                <p:cNvSpPr/>
                <p:nvPr/>
              </p:nvSpPr>
              <p:spPr>
                <a:xfrm>
                  <a:off x="1005638" y="1774908"/>
                  <a:ext cx="48834" cy="48834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96" name="Овал 95">
                  <a:extLst>
                    <a:ext uri="{FF2B5EF4-FFF2-40B4-BE49-F238E27FC236}">
                      <a16:creationId xmlns:a16="http://schemas.microsoft.com/office/drawing/2014/main" id="{66647AEC-8E65-B30F-0FC7-5D2845CB0F2D}"/>
                    </a:ext>
                  </a:extLst>
                </p:cNvPr>
                <p:cNvSpPr/>
                <p:nvPr/>
              </p:nvSpPr>
              <p:spPr>
                <a:xfrm>
                  <a:off x="1005638" y="2327821"/>
                  <a:ext cx="48834" cy="48834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</p:grpSp>
          <p:grpSp>
            <p:nvGrpSpPr>
              <p:cNvPr id="199" name="Группа 198">
                <a:extLst>
                  <a:ext uri="{FF2B5EF4-FFF2-40B4-BE49-F238E27FC236}">
                    <a16:creationId xmlns:a16="http://schemas.microsoft.com/office/drawing/2014/main" id="{48B71BAB-B59D-4185-7352-91CD5132B92D}"/>
                  </a:ext>
                </a:extLst>
              </p:cNvPr>
              <p:cNvGrpSpPr/>
              <p:nvPr/>
            </p:nvGrpSpPr>
            <p:grpSpPr>
              <a:xfrm>
                <a:off x="3470633" y="3139366"/>
                <a:ext cx="322227" cy="322227"/>
                <a:chOff x="3540858" y="3139366"/>
                <a:chExt cx="322227" cy="322227"/>
              </a:xfrm>
            </p:grpSpPr>
            <p:grpSp>
              <p:nvGrpSpPr>
                <p:cNvPr id="41" name="Группа 40">
                  <a:extLst>
                    <a:ext uri="{FF2B5EF4-FFF2-40B4-BE49-F238E27FC236}">
                      <a16:creationId xmlns:a16="http://schemas.microsoft.com/office/drawing/2014/main" id="{7CC33008-8840-C357-462C-579835DBD8F7}"/>
                    </a:ext>
                  </a:extLst>
                </p:cNvPr>
                <p:cNvGrpSpPr/>
                <p:nvPr/>
              </p:nvGrpSpPr>
              <p:grpSpPr>
                <a:xfrm>
                  <a:off x="3540858" y="3139366"/>
                  <a:ext cx="322227" cy="322227"/>
                  <a:chOff x="10210550" y="1340941"/>
                  <a:chExt cx="755417" cy="755417"/>
                </a:xfrm>
                <a:effectLst>
                  <a:outerShdw blurRad="127000" dist="25400" sx="102000" sy="102000" algn="ctr" rotWithShape="0">
                    <a:prstClr val="black">
                      <a:alpha val="18000"/>
                    </a:prstClr>
                  </a:outerShdw>
                </a:effectLst>
              </p:grpSpPr>
              <p:sp>
                <p:nvSpPr>
                  <p:cNvPr id="42" name="Прямоугольник: скругленные углы 41">
                    <a:extLst>
                      <a:ext uri="{FF2B5EF4-FFF2-40B4-BE49-F238E27FC236}">
                        <a16:creationId xmlns:a16="http://schemas.microsoft.com/office/drawing/2014/main" id="{F09DA36D-B834-17D7-0A92-4ACD343CE8C7}"/>
                      </a:ext>
                    </a:extLst>
                  </p:cNvPr>
                  <p:cNvSpPr/>
                  <p:nvPr/>
                </p:nvSpPr>
                <p:spPr>
                  <a:xfrm>
                    <a:off x="10210550" y="1340941"/>
                    <a:ext cx="755417" cy="75541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2F3EE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>
                      <a:solidFill>
                        <a:srgbClr val="DEDEDE"/>
                      </a:solidFill>
                    </a:endParaRPr>
                  </a:p>
                </p:txBody>
              </p:sp>
              <p:sp>
                <p:nvSpPr>
                  <p:cNvPr id="43" name="Прямоугольник: скругленные углы 42">
                    <a:extLst>
                      <a:ext uri="{FF2B5EF4-FFF2-40B4-BE49-F238E27FC236}">
                        <a16:creationId xmlns:a16="http://schemas.microsoft.com/office/drawing/2014/main" id="{E6B87E62-9E6E-65A2-8F08-E054F2153C0E}"/>
                      </a:ext>
                    </a:extLst>
                  </p:cNvPr>
                  <p:cNvSpPr/>
                  <p:nvPr/>
                </p:nvSpPr>
                <p:spPr>
                  <a:xfrm>
                    <a:off x="10306312" y="1436703"/>
                    <a:ext cx="563893" cy="563893"/>
                  </a:xfrm>
                  <a:prstGeom prst="roundRect">
                    <a:avLst>
                      <a:gd name="adj" fmla="val 50000"/>
                    </a:avLst>
                  </a:prstGeom>
                  <a:noFill/>
                  <a:ln>
                    <a:solidFill>
                      <a:srgbClr val="92D050"/>
                    </a:solidFill>
                  </a:ln>
                  <a:effectLst>
                    <a:outerShdw blurRad="63500" dist="38100" dir="5400000" algn="ctr" rotWithShape="0">
                      <a:srgbClr val="87A90B">
                        <a:alpha val="20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/>
                  </a:p>
                </p:txBody>
              </p:sp>
            </p:grp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3BA0771E-4154-421A-EB29-78CDBA3AF26E}"/>
                    </a:ext>
                  </a:extLst>
                </p:cNvPr>
                <p:cNvSpPr txBox="1"/>
                <p:nvPr/>
              </p:nvSpPr>
              <p:spPr>
                <a:xfrm>
                  <a:off x="3658783" y="3233029"/>
                  <a:ext cx="100423" cy="17081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>
                  <a:defPPr>
                    <a:defRPr lang="ru-RU"/>
                  </a:defPPr>
                  <a:lvl1pPr>
                    <a:lnSpc>
                      <a:spcPct val="90000"/>
                    </a:lnSpc>
                    <a:defRPr sz="2000">
                      <a:latin typeface="Jost Regular" pitchFamily="2" charset="-52"/>
                      <a:ea typeface="Jost Regular" pitchFamily="2" charset="-52"/>
                    </a:defRPr>
                  </a:lvl1pPr>
                </a:lstStyle>
                <a:p>
                  <a:r>
                    <a:rPr lang="en-US" sz="1200" dirty="0">
                      <a:latin typeface="Jost" pitchFamily="2" charset="-52"/>
                      <a:ea typeface="Jost" pitchFamily="2" charset="-52"/>
                    </a:rPr>
                    <a:t>3</a:t>
                  </a:r>
                  <a:endParaRPr lang="ru-RU" sz="1200" dirty="0">
                    <a:latin typeface="Jost" pitchFamily="2" charset="-52"/>
                    <a:ea typeface="Jost" pitchFamily="2" charset="-52"/>
                  </a:endParaRPr>
                </a:p>
              </p:txBody>
            </p:sp>
          </p:grpSp>
        </p:grpSp>
      </p:grp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2F8E3738-0417-3842-7574-D0187A93D99D}"/>
              </a:ext>
            </a:extLst>
          </p:cNvPr>
          <p:cNvGrpSpPr/>
          <p:nvPr/>
        </p:nvGrpSpPr>
        <p:grpSpPr>
          <a:xfrm>
            <a:off x="9047751" y="1739276"/>
            <a:ext cx="2827679" cy="1070601"/>
            <a:chOff x="9047751" y="1244863"/>
            <a:chExt cx="2827679" cy="107060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114419E-D135-0135-6633-095BB05DCBDC}"/>
                </a:ext>
              </a:extLst>
            </p:cNvPr>
            <p:cNvSpPr txBox="1"/>
            <p:nvPr/>
          </p:nvSpPr>
          <p:spPr>
            <a:xfrm>
              <a:off x="9760209" y="1728380"/>
              <a:ext cx="2115221" cy="58708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2000">
                  <a:latin typeface="Jost Regular" pitchFamily="2" charset="-52"/>
                  <a:ea typeface="Jost Regular" pitchFamily="2" charset="-52"/>
                </a:defRPr>
              </a:lvl1pPr>
            </a:lstStyle>
            <a:p>
              <a:r>
                <a:rPr lang="ru-RU" sz="1400" dirty="0"/>
                <a:t>Кратное увеличение</a:t>
              </a:r>
              <a:br>
                <a:rPr lang="ru-RU" sz="1400" dirty="0"/>
              </a:br>
              <a:r>
                <a:rPr lang="ru-RU" sz="1400" dirty="0"/>
                <a:t>бюджета и срока</a:t>
              </a:r>
              <a:br>
                <a:rPr lang="ru-RU" sz="1400" dirty="0"/>
              </a:br>
              <a:r>
                <a:rPr lang="ru-RU" sz="1400" dirty="0"/>
                <a:t>строительства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B46AAF3-F1DD-CD88-4AC7-845715ADBDB9}"/>
                </a:ext>
              </a:extLst>
            </p:cNvPr>
            <p:cNvSpPr txBox="1"/>
            <p:nvPr/>
          </p:nvSpPr>
          <p:spPr>
            <a:xfrm>
              <a:off x="9532174" y="1322629"/>
              <a:ext cx="2189121" cy="19928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2000">
                  <a:latin typeface="Jost Regular" pitchFamily="2" charset="-52"/>
                  <a:ea typeface="Jost Regular" pitchFamily="2" charset="-52"/>
                </a:defRPr>
              </a:lvl1pPr>
            </a:lstStyle>
            <a:p>
              <a:r>
                <a:rPr lang="ru-RU" sz="1400" dirty="0">
                  <a:latin typeface="Jost SemiBold" pitchFamily="2" charset="-52"/>
                  <a:ea typeface="Jost SemiBold" pitchFamily="2" charset="-52"/>
                </a:rPr>
                <a:t>Финальные последствия</a:t>
              </a:r>
              <a:endParaRPr lang="ru-RU" sz="1400" dirty="0"/>
            </a:p>
          </p:txBody>
        </p:sp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id="{FEF8FDBA-1F61-2D80-4B43-4212FA0CA23D}"/>
                </a:ext>
              </a:extLst>
            </p:cNvPr>
            <p:cNvGrpSpPr/>
            <p:nvPr/>
          </p:nvGrpSpPr>
          <p:grpSpPr>
            <a:xfrm>
              <a:off x="9047751" y="1244863"/>
              <a:ext cx="322227" cy="322227"/>
              <a:chOff x="10210550" y="1340943"/>
              <a:chExt cx="755417" cy="755417"/>
            </a:xfrm>
            <a:effectLst>
              <a:outerShdw blurRad="127000" dist="25400" sx="102000" sy="102000" algn="ctr" rotWithShape="0">
                <a:prstClr val="black">
                  <a:alpha val="18000"/>
                </a:prstClr>
              </a:outerShdw>
            </a:effectLst>
          </p:grpSpPr>
          <p:sp>
            <p:nvSpPr>
              <p:cNvPr id="51" name="Прямоугольник: скругленные углы 50">
                <a:extLst>
                  <a:ext uri="{FF2B5EF4-FFF2-40B4-BE49-F238E27FC236}">
                    <a16:creationId xmlns:a16="http://schemas.microsoft.com/office/drawing/2014/main" id="{056CBB41-9879-142A-C309-9E5074A325E4}"/>
                  </a:ext>
                </a:extLst>
              </p:cNvPr>
              <p:cNvSpPr/>
              <p:nvPr/>
            </p:nvSpPr>
            <p:spPr>
              <a:xfrm>
                <a:off x="10210550" y="1340943"/>
                <a:ext cx="755417" cy="755417"/>
              </a:xfrm>
              <a:prstGeom prst="roundRect">
                <a:avLst>
                  <a:gd name="adj" fmla="val 50000"/>
                </a:avLst>
              </a:prstGeom>
              <a:solidFill>
                <a:srgbClr val="F2F3EE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DEDEDE"/>
                  </a:solidFill>
                </a:endParaRPr>
              </a:p>
            </p:txBody>
          </p:sp>
          <p:sp>
            <p:nvSpPr>
              <p:cNvPr id="52" name="Прямоугольник: скругленные углы 51">
                <a:extLst>
                  <a:ext uri="{FF2B5EF4-FFF2-40B4-BE49-F238E27FC236}">
                    <a16:creationId xmlns:a16="http://schemas.microsoft.com/office/drawing/2014/main" id="{C34725BD-F392-A43F-57A2-2EEFE29C814D}"/>
                  </a:ext>
                </a:extLst>
              </p:cNvPr>
              <p:cNvSpPr/>
              <p:nvPr/>
            </p:nvSpPr>
            <p:spPr>
              <a:xfrm>
                <a:off x="10306312" y="1436703"/>
                <a:ext cx="563893" cy="563893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rgbClr val="92D050"/>
                </a:solidFill>
              </a:ln>
              <a:effectLst>
                <a:outerShdw blurRad="63500" dist="38100" dir="5400000" algn="ctr" rotWithShape="0">
                  <a:srgbClr val="87A90B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24" name="Овал 23">
              <a:extLst>
                <a:ext uri="{FF2B5EF4-FFF2-40B4-BE49-F238E27FC236}">
                  <a16:creationId xmlns:a16="http://schemas.microsoft.com/office/drawing/2014/main" id="{D9E342A0-C9DD-219E-BE9A-058450E681BE}"/>
                </a:ext>
              </a:extLst>
            </p:cNvPr>
            <p:cNvSpPr/>
            <p:nvPr/>
          </p:nvSpPr>
          <p:spPr>
            <a:xfrm>
              <a:off x="9553265" y="1800664"/>
              <a:ext cx="48834" cy="488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6AC7A85-0BAD-0FF0-7B7F-ED206D870BD4}"/>
                </a:ext>
              </a:extLst>
            </p:cNvPr>
            <p:cNvSpPr txBox="1"/>
            <p:nvPr/>
          </p:nvSpPr>
          <p:spPr>
            <a:xfrm>
              <a:off x="9164160" y="1335978"/>
              <a:ext cx="100423" cy="17081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2000">
                  <a:latin typeface="Jost Regular" pitchFamily="2" charset="-52"/>
                  <a:ea typeface="Jost Regular" pitchFamily="2" charset="-52"/>
                </a:defRPr>
              </a:lvl1pPr>
            </a:lstStyle>
            <a:p>
              <a:r>
                <a:rPr lang="en-US" sz="1200" dirty="0">
                  <a:latin typeface="Jost" pitchFamily="2" charset="-52"/>
                  <a:ea typeface="Jost" pitchFamily="2" charset="-52"/>
                </a:rPr>
                <a:t>6</a:t>
              </a:r>
              <a:endParaRPr lang="ru-RU" sz="1200" dirty="0">
                <a:latin typeface="Jost" pitchFamily="2" charset="-52"/>
                <a:ea typeface="Jost" pitchFamily="2" charset="-52"/>
              </a:endParaRPr>
            </a:p>
          </p:txBody>
        </p:sp>
      </p:grp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A15392BA-0638-9AE3-3333-CB0DC450CD94}"/>
              </a:ext>
            </a:extLst>
          </p:cNvPr>
          <p:cNvCxnSpPr>
            <a:cxnSpLocks/>
            <a:endCxn id="193" idx="1"/>
          </p:cNvCxnSpPr>
          <p:nvPr/>
        </p:nvCxnSpPr>
        <p:spPr>
          <a:xfrm>
            <a:off x="631926" y="3949994"/>
            <a:ext cx="10148" cy="1234467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52" name="Рисунок 151" descr="Изображение выглядит как текст, бумага, Имущество общего назначения, черно-белы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B363943-FE53-56FA-5429-B4B6348ACE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4"/>
          <a:stretch>
            <a:fillRect/>
          </a:stretch>
        </p:blipFill>
        <p:spPr>
          <a:xfrm>
            <a:off x="3823800" y="2205683"/>
            <a:ext cx="2303973" cy="871292"/>
          </a:xfrm>
          <a:prstGeom prst="rect">
            <a:avLst/>
          </a:prstGeom>
          <a:effectLst>
            <a:outerShdw blurRad="127000" dist="38100" dir="2700000" algn="tl" rotWithShape="0">
              <a:schemeClr val="bg2">
                <a:lumMod val="50000"/>
                <a:alpha val="20000"/>
              </a:schemeClr>
            </a:outerShdw>
          </a:effectLst>
        </p:spPr>
      </p:pic>
      <p:cxnSp>
        <p:nvCxnSpPr>
          <p:cNvPr id="156" name="Прямая соединительная линия 155">
            <a:extLst>
              <a:ext uri="{FF2B5EF4-FFF2-40B4-BE49-F238E27FC236}">
                <a16:creationId xmlns:a16="http://schemas.microsoft.com/office/drawing/2014/main" id="{7CC9148E-9C06-2D70-76FB-6D447887C45E}"/>
              </a:ext>
            </a:extLst>
          </p:cNvPr>
          <p:cNvCxnSpPr>
            <a:cxnSpLocks/>
            <a:stCxn id="32" idx="2"/>
            <a:endCxn id="196" idx="0"/>
          </p:cNvCxnSpPr>
          <p:nvPr/>
        </p:nvCxnSpPr>
        <p:spPr>
          <a:xfrm flipH="1">
            <a:off x="6306150" y="2581316"/>
            <a:ext cx="101" cy="2833888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1" name="Овал 170">
            <a:extLst>
              <a:ext uri="{FF2B5EF4-FFF2-40B4-BE49-F238E27FC236}">
                <a16:creationId xmlns:a16="http://schemas.microsoft.com/office/drawing/2014/main" id="{6DDE2AE8-A664-B4E3-E4DB-1650BA7147BD}"/>
              </a:ext>
            </a:extLst>
          </p:cNvPr>
          <p:cNvSpPr/>
          <p:nvPr/>
        </p:nvSpPr>
        <p:spPr>
          <a:xfrm>
            <a:off x="3623852" y="1481276"/>
            <a:ext cx="2684784" cy="938688"/>
          </a:xfrm>
          <a:custGeom>
            <a:avLst/>
            <a:gdLst>
              <a:gd name="connsiteX0" fmla="*/ 0 w 2609667"/>
              <a:gd name="connsiteY0" fmla="*/ 978263 h 1956526"/>
              <a:gd name="connsiteX1" fmla="*/ 1304834 w 2609667"/>
              <a:gd name="connsiteY1" fmla="*/ 0 h 1956526"/>
              <a:gd name="connsiteX2" fmla="*/ 2609668 w 2609667"/>
              <a:gd name="connsiteY2" fmla="*/ 978263 h 1956526"/>
              <a:gd name="connsiteX3" fmla="*/ 1304834 w 2609667"/>
              <a:gd name="connsiteY3" fmla="*/ 1956526 h 1956526"/>
              <a:gd name="connsiteX4" fmla="*/ 0 w 2609667"/>
              <a:gd name="connsiteY4" fmla="*/ 978263 h 1956526"/>
              <a:gd name="connsiteX0" fmla="*/ 1304834 w 2609668"/>
              <a:gd name="connsiteY0" fmla="*/ 1956526 h 2047966"/>
              <a:gd name="connsiteX1" fmla="*/ 0 w 2609668"/>
              <a:gd name="connsiteY1" fmla="*/ 978263 h 2047966"/>
              <a:gd name="connsiteX2" fmla="*/ 1304834 w 2609668"/>
              <a:gd name="connsiteY2" fmla="*/ 0 h 2047966"/>
              <a:gd name="connsiteX3" fmla="*/ 2609668 w 2609668"/>
              <a:gd name="connsiteY3" fmla="*/ 978263 h 2047966"/>
              <a:gd name="connsiteX4" fmla="*/ 1396274 w 2609668"/>
              <a:gd name="connsiteY4" fmla="*/ 2047966 h 2047966"/>
              <a:gd name="connsiteX0" fmla="*/ 0 w 2609668"/>
              <a:gd name="connsiteY0" fmla="*/ 978263 h 2047966"/>
              <a:gd name="connsiteX1" fmla="*/ 1304834 w 2609668"/>
              <a:gd name="connsiteY1" fmla="*/ 0 h 2047966"/>
              <a:gd name="connsiteX2" fmla="*/ 2609668 w 2609668"/>
              <a:gd name="connsiteY2" fmla="*/ 978263 h 2047966"/>
              <a:gd name="connsiteX3" fmla="*/ 1396274 w 2609668"/>
              <a:gd name="connsiteY3" fmla="*/ 2047966 h 2047966"/>
              <a:gd name="connsiteX0" fmla="*/ 0 w 2609668"/>
              <a:gd name="connsiteY0" fmla="*/ 978263 h 978263"/>
              <a:gd name="connsiteX1" fmla="*/ 1304834 w 2609668"/>
              <a:gd name="connsiteY1" fmla="*/ 0 h 978263"/>
              <a:gd name="connsiteX2" fmla="*/ 2609668 w 2609668"/>
              <a:gd name="connsiteY2" fmla="*/ 978263 h 978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09668" h="978263">
                <a:moveTo>
                  <a:pt x="0" y="978263"/>
                </a:moveTo>
                <a:cubicBezTo>
                  <a:pt x="0" y="437983"/>
                  <a:pt x="584194" y="0"/>
                  <a:pt x="1304834" y="0"/>
                </a:cubicBezTo>
                <a:cubicBezTo>
                  <a:pt x="2025474" y="0"/>
                  <a:pt x="2609668" y="437983"/>
                  <a:pt x="2609668" y="978263"/>
                </a:cubicBezTo>
              </a:path>
            </a:pathLst>
          </a:cu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4E16064A-541D-FE64-A3D9-4AEEF96ED744}"/>
              </a:ext>
            </a:extLst>
          </p:cNvPr>
          <p:cNvGrpSpPr/>
          <p:nvPr/>
        </p:nvGrpSpPr>
        <p:grpSpPr>
          <a:xfrm>
            <a:off x="6145138" y="2328788"/>
            <a:ext cx="2676204" cy="2049393"/>
            <a:chOff x="6133058" y="1808553"/>
            <a:chExt cx="2676204" cy="2049393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02EED937-F41E-E45C-8A4D-E8A54A98D12B}"/>
                </a:ext>
              </a:extLst>
            </p:cNvPr>
            <p:cNvGrpSpPr/>
            <p:nvPr/>
          </p:nvGrpSpPr>
          <p:grpSpPr>
            <a:xfrm>
              <a:off x="6133058" y="1808553"/>
              <a:ext cx="2676204" cy="2049393"/>
              <a:chOff x="6133058" y="1808553"/>
              <a:chExt cx="2676204" cy="2049393"/>
            </a:xfrm>
          </p:grpSpPr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7EABAB96-C205-C1D4-6AC0-3DDC8154C6D6}"/>
                  </a:ext>
                </a:extLst>
              </p:cNvPr>
              <p:cNvSpPr txBox="1"/>
              <p:nvPr/>
            </p:nvSpPr>
            <p:spPr>
              <a:xfrm>
                <a:off x="6617482" y="1899424"/>
                <a:ext cx="1288561" cy="19928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ru-RU"/>
                </a:defPPr>
                <a:lvl1pPr>
                  <a:lnSpc>
                    <a:spcPct val="90000"/>
                  </a:lnSpc>
                  <a:defRPr sz="2000">
                    <a:latin typeface="Jost Regular" pitchFamily="2" charset="-52"/>
                    <a:ea typeface="Jost Regular" pitchFamily="2" charset="-52"/>
                  </a:defRPr>
                </a:lvl1pPr>
              </a:lstStyle>
              <a:p>
                <a:r>
                  <a:rPr lang="ru-RU" sz="1400" dirty="0">
                    <a:latin typeface="Jost SemiBold" pitchFamily="2" charset="-52"/>
                    <a:ea typeface="Jost SemiBold" pitchFamily="2" charset="-52"/>
                  </a:rPr>
                  <a:t>Строительство</a:t>
                </a:r>
                <a:endParaRPr lang="ru-RU" sz="1400" dirty="0"/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A77714E6-CB1C-9624-C11F-B5C9720A531C}"/>
                  </a:ext>
                </a:extLst>
              </p:cNvPr>
              <p:cNvSpPr txBox="1"/>
              <p:nvPr/>
            </p:nvSpPr>
            <p:spPr>
              <a:xfrm>
                <a:off x="6845516" y="2319971"/>
                <a:ext cx="1820221" cy="39318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ru-RU"/>
                </a:defPPr>
                <a:lvl1pPr>
                  <a:lnSpc>
                    <a:spcPct val="90000"/>
                  </a:lnSpc>
                  <a:defRPr sz="2000">
                    <a:latin typeface="Jost Regular" pitchFamily="2" charset="-52"/>
                    <a:ea typeface="Jost Regular" pitchFamily="2" charset="-52"/>
                  </a:defRPr>
                </a:lvl1pPr>
              </a:lstStyle>
              <a:p>
                <a:r>
                  <a:rPr lang="ru-RU" sz="1400" dirty="0"/>
                  <a:t>Ошибки, заложенные</a:t>
                </a:r>
                <a:br>
                  <a:rPr lang="ru-RU" sz="1400" dirty="0"/>
                </a:br>
                <a:r>
                  <a:rPr lang="ru-RU" sz="1400" dirty="0"/>
                  <a:t>в проекте</a:t>
                </a: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76C4E289-E0EA-94E2-85A3-254277C7B868}"/>
                  </a:ext>
                </a:extLst>
              </p:cNvPr>
              <p:cNvSpPr txBox="1"/>
              <p:nvPr/>
            </p:nvSpPr>
            <p:spPr>
              <a:xfrm>
                <a:off x="6845514" y="2883064"/>
                <a:ext cx="1963748" cy="974882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ru-RU"/>
                </a:defPPr>
                <a:lvl1pPr>
                  <a:lnSpc>
                    <a:spcPct val="90000"/>
                  </a:lnSpc>
                  <a:defRPr sz="2000">
                    <a:latin typeface="Jost Regular" pitchFamily="2" charset="-52"/>
                    <a:ea typeface="Jost Regular" pitchFamily="2" charset="-52"/>
                  </a:defRPr>
                </a:lvl1pPr>
              </a:lstStyle>
              <a:p>
                <a:r>
                  <a:rPr lang="ru-RU" sz="1400" dirty="0"/>
                  <a:t>Возникают проблемы </a:t>
                </a:r>
                <a:br>
                  <a:rPr lang="ru-RU" sz="1400" dirty="0"/>
                </a:br>
                <a:r>
                  <a:rPr lang="ru-RU" sz="1400" dirty="0"/>
                  <a:t>на стройке (переделки, задержки), что приводит</a:t>
                </a:r>
                <a:br>
                  <a:rPr lang="ru-RU" sz="1400" dirty="0"/>
                </a:br>
                <a:r>
                  <a:rPr lang="ru-RU" sz="1400" dirty="0"/>
                  <a:t>к увеличению стоимости </a:t>
                </a:r>
                <a:br>
                  <a:rPr lang="ru-RU" sz="1400" dirty="0"/>
                </a:br>
                <a:r>
                  <a:rPr lang="ru-RU" sz="1400" dirty="0"/>
                  <a:t>строительства</a:t>
                </a:r>
              </a:p>
            </p:txBody>
          </p:sp>
          <p:grpSp>
            <p:nvGrpSpPr>
              <p:cNvPr id="119" name="Группа 118">
                <a:extLst>
                  <a:ext uri="{FF2B5EF4-FFF2-40B4-BE49-F238E27FC236}">
                    <a16:creationId xmlns:a16="http://schemas.microsoft.com/office/drawing/2014/main" id="{B37F202A-2CFB-788A-9021-F2E73CAD4B56}"/>
                  </a:ext>
                </a:extLst>
              </p:cNvPr>
              <p:cNvGrpSpPr/>
              <p:nvPr/>
            </p:nvGrpSpPr>
            <p:grpSpPr>
              <a:xfrm>
                <a:off x="6133058" y="1808553"/>
                <a:ext cx="322227" cy="322227"/>
                <a:chOff x="10210550" y="1340941"/>
                <a:chExt cx="755417" cy="755417"/>
              </a:xfrm>
              <a:effectLst>
                <a:outerShdw blurRad="127000" dist="25400" sx="102000" sy="102000" algn="ctr" rotWithShape="0">
                  <a:prstClr val="black">
                    <a:alpha val="18000"/>
                  </a:prstClr>
                </a:outerShdw>
              </a:effectLst>
            </p:grpSpPr>
            <p:sp>
              <p:nvSpPr>
                <p:cNvPr id="120" name="Прямоугольник: скругленные углы 119">
                  <a:extLst>
                    <a:ext uri="{FF2B5EF4-FFF2-40B4-BE49-F238E27FC236}">
                      <a16:creationId xmlns:a16="http://schemas.microsoft.com/office/drawing/2014/main" id="{75B2AA85-0201-F020-0DF4-73FED3A969E6}"/>
                    </a:ext>
                  </a:extLst>
                </p:cNvPr>
                <p:cNvSpPr/>
                <p:nvPr/>
              </p:nvSpPr>
              <p:spPr>
                <a:xfrm>
                  <a:off x="10210550" y="1340941"/>
                  <a:ext cx="755417" cy="75541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2F3EE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DEDEDE"/>
                    </a:solidFill>
                  </a:endParaRPr>
                </a:p>
              </p:txBody>
            </p:sp>
            <p:sp>
              <p:nvSpPr>
                <p:cNvPr id="121" name="Прямоугольник: скругленные углы 120">
                  <a:extLst>
                    <a:ext uri="{FF2B5EF4-FFF2-40B4-BE49-F238E27FC236}">
                      <a16:creationId xmlns:a16="http://schemas.microsoft.com/office/drawing/2014/main" id="{508C426E-1632-66C8-8951-879E051F29BC}"/>
                    </a:ext>
                  </a:extLst>
                </p:cNvPr>
                <p:cNvSpPr/>
                <p:nvPr/>
              </p:nvSpPr>
              <p:spPr>
                <a:xfrm>
                  <a:off x="10306312" y="1436703"/>
                  <a:ext cx="563893" cy="563893"/>
                </a:xfrm>
                <a:prstGeom prst="roundRect">
                  <a:avLst>
                    <a:gd name="adj" fmla="val 50000"/>
                  </a:avLst>
                </a:prstGeom>
                <a:noFill/>
                <a:ln>
                  <a:solidFill>
                    <a:srgbClr val="92D050"/>
                  </a:solidFill>
                </a:ln>
                <a:effectLst>
                  <a:outerShdw blurRad="63500" dist="38100" dir="5400000" algn="ctr" rotWithShape="0">
                    <a:srgbClr val="87A90B">
                      <a:alpha val="20000"/>
                    </a:srgb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</p:grpSp>
          <p:grpSp>
            <p:nvGrpSpPr>
              <p:cNvPr id="122" name="Группа 121">
                <a:extLst>
                  <a:ext uri="{FF2B5EF4-FFF2-40B4-BE49-F238E27FC236}">
                    <a16:creationId xmlns:a16="http://schemas.microsoft.com/office/drawing/2014/main" id="{057023A3-E87C-B40E-DF3F-130862047885}"/>
                  </a:ext>
                </a:extLst>
              </p:cNvPr>
              <p:cNvGrpSpPr/>
              <p:nvPr/>
            </p:nvGrpSpPr>
            <p:grpSpPr>
              <a:xfrm>
                <a:off x="6638572" y="2378556"/>
                <a:ext cx="48834" cy="601747"/>
                <a:chOff x="1005638" y="1774908"/>
                <a:chExt cx="48834" cy="601747"/>
              </a:xfrm>
            </p:grpSpPr>
            <p:cxnSp>
              <p:nvCxnSpPr>
                <p:cNvPr id="123" name="Прямая соединительная линия 122">
                  <a:extLst>
                    <a:ext uri="{FF2B5EF4-FFF2-40B4-BE49-F238E27FC236}">
                      <a16:creationId xmlns:a16="http://schemas.microsoft.com/office/drawing/2014/main" id="{68972D24-0498-8509-533C-DB9C9B8EAC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30055" y="1879442"/>
                  <a:ext cx="0" cy="392680"/>
                </a:xfrm>
                <a:prstGeom prst="line">
                  <a:avLst/>
                </a:prstGeom>
                <a:ln w="9525">
                  <a:solidFill>
                    <a:srgbClr val="92D050"/>
                  </a:solidFill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4" name="Овал 123">
                  <a:extLst>
                    <a:ext uri="{FF2B5EF4-FFF2-40B4-BE49-F238E27FC236}">
                      <a16:creationId xmlns:a16="http://schemas.microsoft.com/office/drawing/2014/main" id="{F3CBBFE8-8D99-7957-67BE-6D2A906BE515}"/>
                    </a:ext>
                  </a:extLst>
                </p:cNvPr>
                <p:cNvSpPr/>
                <p:nvPr/>
              </p:nvSpPr>
              <p:spPr>
                <a:xfrm>
                  <a:off x="1005638" y="1774908"/>
                  <a:ext cx="48834" cy="48834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25" name="Овал 124">
                  <a:extLst>
                    <a:ext uri="{FF2B5EF4-FFF2-40B4-BE49-F238E27FC236}">
                      <a16:creationId xmlns:a16="http://schemas.microsoft.com/office/drawing/2014/main" id="{C393EA4D-0903-4233-C554-C524ED92C05F}"/>
                    </a:ext>
                  </a:extLst>
                </p:cNvPr>
                <p:cNvSpPr/>
                <p:nvPr/>
              </p:nvSpPr>
              <p:spPr>
                <a:xfrm>
                  <a:off x="1005638" y="2327821"/>
                  <a:ext cx="48834" cy="48834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</p:grp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C4A9B15-B34D-853C-AFC1-32286D5F293D}"/>
                </a:ext>
              </a:extLst>
            </p:cNvPr>
            <p:cNvSpPr txBox="1"/>
            <p:nvPr/>
          </p:nvSpPr>
          <p:spPr>
            <a:xfrm>
              <a:off x="6243959" y="1890265"/>
              <a:ext cx="100423" cy="17081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2000">
                  <a:latin typeface="Jost Regular" pitchFamily="2" charset="-52"/>
                  <a:ea typeface="Jost Regular" pitchFamily="2" charset="-52"/>
                </a:defRPr>
              </a:lvl1pPr>
            </a:lstStyle>
            <a:p>
              <a:r>
                <a:rPr lang="en-US" sz="1200" dirty="0">
                  <a:latin typeface="Jost" pitchFamily="2" charset="-52"/>
                  <a:ea typeface="Jost" pitchFamily="2" charset="-52"/>
                </a:rPr>
                <a:t>4</a:t>
              </a:r>
              <a:endParaRPr lang="ru-RU" sz="1200" dirty="0">
                <a:latin typeface="Jost" pitchFamily="2" charset="-52"/>
                <a:ea typeface="Jost" pitchFamily="2" charset="-52"/>
              </a:endParaRPr>
            </a:p>
          </p:txBody>
        </p:sp>
      </p:grpSp>
      <p:sp>
        <p:nvSpPr>
          <p:cNvPr id="177" name="Овал 170">
            <a:extLst>
              <a:ext uri="{FF2B5EF4-FFF2-40B4-BE49-F238E27FC236}">
                <a16:creationId xmlns:a16="http://schemas.microsoft.com/office/drawing/2014/main" id="{E6F12974-2539-C5E9-2716-335BB24344B1}"/>
              </a:ext>
            </a:extLst>
          </p:cNvPr>
          <p:cNvSpPr/>
          <p:nvPr/>
        </p:nvSpPr>
        <p:spPr>
          <a:xfrm flipV="1">
            <a:off x="639926" y="5217679"/>
            <a:ext cx="2983919" cy="1130183"/>
          </a:xfrm>
          <a:custGeom>
            <a:avLst/>
            <a:gdLst>
              <a:gd name="connsiteX0" fmla="*/ 0 w 2609667"/>
              <a:gd name="connsiteY0" fmla="*/ 978263 h 1956526"/>
              <a:gd name="connsiteX1" fmla="*/ 1304834 w 2609667"/>
              <a:gd name="connsiteY1" fmla="*/ 0 h 1956526"/>
              <a:gd name="connsiteX2" fmla="*/ 2609668 w 2609667"/>
              <a:gd name="connsiteY2" fmla="*/ 978263 h 1956526"/>
              <a:gd name="connsiteX3" fmla="*/ 1304834 w 2609667"/>
              <a:gd name="connsiteY3" fmla="*/ 1956526 h 1956526"/>
              <a:gd name="connsiteX4" fmla="*/ 0 w 2609667"/>
              <a:gd name="connsiteY4" fmla="*/ 978263 h 1956526"/>
              <a:gd name="connsiteX0" fmla="*/ 1304834 w 2609668"/>
              <a:gd name="connsiteY0" fmla="*/ 1956526 h 2047966"/>
              <a:gd name="connsiteX1" fmla="*/ 0 w 2609668"/>
              <a:gd name="connsiteY1" fmla="*/ 978263 h 2047966"/>
              <a:gd name="connsiteX2" fmla="*/ 1304834 w 2609668"/>
              <a:gd name="connsiteY2" fmla="*/ 0 h 2047966"/>
              <a:gd name="connsiteX3" fmla="*/ 2609668 w 2609668"/>
              <a:gd name="connsiteY3" fmla="*/ 978263 h 2047966"/>
              <a:gd name="connsiteX4" fmla="*/ 1396274 w 2609668"/>
              <a:gd name="connsiteY4" fmla="*/ 2047966 h 2047966"/>
              <a:gd name="connsiteX0" fmla="*/ 0 w 2609668"/>
              <a:gd name="connsiteY0" fmla="*/ 978263 h 2047966"/>
              <a:gd name="connsiteX1" fmla="*/ 1304834 w 2609668"/>
              <a:gd name="connsiteY1" fmla="*/ 0 h 2047966"/>
              <a:gd name="connsiteX2" fmla="*/ 2609668 w 2609668"/>
              <a:gd name="connsiteY2" fmla="*/ 978263 h 2047966"/>
              <a:gd name="connsiteX3" fmla="*/ 1396274 w 2609668"/>
              <a:gd name="connsiteY3" fmla="*/ 2047966 h 2047966"/>
              <a:gd name="connsiteX0" fmla="*/ 0 w 2609668"/>
              <a:gd name="connsiteY0" fmla="*/ 978263 h 978263"/>
              <a:gd name="connsiteX1" fmla="*/ 1304834 w 2609668"/>
              <a:gd name="connsiteY1" fmla="*/ 0 h 978263"/>
              <a:gd name="connsiteX2" fmla="*/ 2609668 w 2609668"/>
              <a:gd name="connsiteY2" fmla="*/ 978263 h 978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09668" h="978263">
                <a:moveTo>
                  <a:pt x="0" y="978263"/>
                </a:moveTo>
                <a:cubicBezTo>
                  <a:pt x="0" y="437983"/>
                  <a:pt x="584194" y="0"/>
                  <a:pt x="1304834" y="0"/>
                </a:cubicBezTo>
                <a:cubicBezTo>
                  <a:pt x="2025474" y="0"/>
                  <a:pt x="2609668" y="437983"/>
                  <a:pt x="2609668" y="978263"/>
                </a:cubicBezTo>
              </a:path>
            </a:pathLst>
          </a:cu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3" name="Прямоугольник 192">
            <a:extLst>
              <a:ext uri="{FF2B5EF4-FFF2-40B4-BE49-F238E27FC236}">
                <a16:creationId xmlns:a16="http://schemas.microsoft.com/office/drawing/2014/main" id="{D4617064-8833-A41B-D933-AB54FA0FA3F2}"/>
              </a:ext>
            </a:extLst>
          </p:cNvPr>
          <p:cNvSpPr/>
          <p:nvPr/>
        </p:nvSpPr>
        <p:spPr>
          <a:xfrm rot="5400000">
            <a:off x="624074" y="5193461"/>
            <a:ext cx="36000" cy="18000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6630A924-8184-646F-6C31-4E98798A6F69}"/>
              </a:ext>
            </a:extLst>
          </p:cNvPr>
          <p:cNvGrpSpPr/>
          <p:nvPr/>
        </p:nvGrpSpPr>
        <p:grpSpPr>
          <a:xfrm>
            <a:off x="465100" y="3751387"/>
            <a:ext cx="322227" cy="322227"/>
            <a:chOff x="10210550" y="1340941"/>
            <a:chExt cx="755417" cy="755417"/>
          </a:xfrm>
          <a:effectLst>
            <a:outerShdw blurRad="127000" dist="25400" sx="102000" sy="102000" algn="ctr" rotWithShape="0">
              <a:prstClr val="black">
                <a:alpha val="18000"/>
              </a:prstClr>
            </a:outerShdw>
          </a:effectLst>
        </p:grpSpPr>
        <p:sp>
          <p:nvSpPr>
            <p:cNvPr id="39" name="Прямоугольник: скругленные углы 38">
              <a:extLst>
                <a:ext uri="{FF2B5EF4-FFF2-40B4-BE49-F238E27FC236}">
                  <a16:creationId xmlns:a16="http://schemas.microsoft.com/office/drawing/2014/main" id="{21223C0C-27F8-E413-CD41-C0804368D7B4}"/>
                </a:ext>
              </a:extLst>
            </p:cNvPr>
            <p:cNvSpPr/>
            <p:nvPr/>
          </p:nvSpPr>
          <p:spPr>
            <a:xfrm>
              <a:off x="10210550" y="1340941"/>
              <a:ext cx="755417" cy="755417"/>
            </a:xfrm>
            <a:prstGeom prst="roundRect">
              <a:avLst>
                <a:gd name="adj" fmla="val 50000"/>
              </a:avLst>
            </a:prstGeom>
            <a:solidFill>
              <a:srgbClr val="F2F3EE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DEDEDE"/>
                </a:solidFill>
              </a:endParaRPr>
            </a:p>
          </p:txBody>
        </p:sp>
        <p:sp>
          <p:nvSpPr>
            <p:cNvPr id="40" name="Прямоугольник: скругленные углы 39">
              <a:extLst>
                <a:ext uri="{FF2B5EF4-FFF2-40B4-BE49-F238E27FC236}">
                  <a16:creationId xmlns:a16="http://schemas.microsoft.com/office/drawing/2014/main" id="{DD2CF3C3-E92E-FABD-9838-50429D61C872}"/>
                </a:ext>
              </a:extLst>
            </p:cNvPr>
            <p:cNvSpPr/>
            <p:nvPr/>
          </p:nvSpPr>
          <p:spPr>
            <a:xfrm>
              <a:off x="10306312" y="1436703"/>
              <a:ext cx="563893" cy="563893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92D050"/>
              </a:solidFill>
            </a:ln>
            <a:effectLst>
              <a:outerShdw blurRad="63500" dist="38100" dir="5400000" algn="ctr" rotWithShape="0">
                <a:srgbClr val="87A90B">
                  <a:alpha val="2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9856D17A-E726-00D3-517F-E9CAAA021787}"/>
              </a:ext>
            </a:extLst>
          </p:cNvPr>
          <p:cNvSpPr txBox="1"/>
          <p:nvPr/>
        </p:nvSpPr>
        <p:spPr>
          <a:xfrm>
            <a:off x="586385" y="3838280"/>
            <a:ext cx="100423" cy="17081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0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en-US" sz="1200" dirty="0">
                <a:latin typeface="Jost" pitchFamily="2" charset="-52"/>
                <a:ea typeface="Jost" pitchFamily="2" charset="-52"/>
              </a:rPr>
              <a:t>2</a:t>
            </a:r>
            <a:endParaRPr lang="ru-RU" sz="1200" dirty="0">
              <a:latin typeface="Jost" pitchFamily="2" charset="-52"/>
              <a:ea typeface="Jost" pitchFamily="2" charset="-52"/>
            </a:endParaRPr>
          </a:p>
        </p:txBody>
      </p:sp>
      <p:sp>
        <p:nvSpPr>
          <p:cNvPr id="196" name="Овал 170">
            <a:extLst>
              <a:ext uri="{FF2B5EF4-FFF2-40B4-BE49-F238E27FC236}">
                <a16:creationId xmlns:a16="http://schemas.microsoft.com/office/drawing/2014/main" id="{9D80E818-20DC-9112-AD4C-5DC9594AF700}"/>
              </a:ext>
            </a:extLst>
          </p:cNvPr>
          <p:cNvSpPr/>
          <p:nvPr/>
        </p:nvSpPr>
        <p:spPr>
          <a:xfrm flipV="1">
            <a:off x="6306150" y="5415204"/>
            <a:ext cx="2902711" cy="924714"/>
          </a:xfrm>
          <a:custGeom>
            <a:avLst/>
            <a:gdLst>
              <a:gd name="connsiteX0" fmla="*/ 0 w 2609667"/>
              <a:gd name="connsiteY0" fmla="*/ 978263 h 1956526"/>
              <a:gd name="connsiteX1" fmla="*/ 1304834 w 2609667"/>
              <a:gd name="connsiteY1" fmla="*/ 0 h 1956526"/>
              <a:gd name="connsiteX2" fmla="*/ 2609668 w 2609667"/>
              <a:gd name="connsiteY2" fmla="*/ 978263 h 1956526"/>
              <a:gd name="connsiteX3" fmla="*/ 1304834 w 2609667"/>
              <a:gd name="connsiteY3" fmla="*/ 1956526 h 1956526"/>
              <a:gd name="connsiteX4" fmla="*/ 0 w 2609667"/>
              <a:gd name="connsiteY4" fmla="*/ 978263 h 1956526"/>
              <a:gd name="connsiteX0" fmla="*/ 1304834 w 2609668"/>
              <a:gd name="connsiteY0" fmla="*/ 1956526 h 2047966"/>
              <a:gd name="connsiteX1" fmla="*/ 0 w 2609668"/>
              <a:gd name="connsiteY1" fmla="*/ 978263 h 2047966"/>
              <a:gd name="connsiteX2" fmla="*/ 1304834 w 2609668"/>
              <a:gd name="connsiteY2" fmla="*/ 0 h 2047966"/>
              <a:gd name="connsiteX3" fmla="*/ 2609668 w 2609668"/>
              <a:gd name="connsiteY3" fmla="*/ 978263 h 2047966"/>
              <a:gd name="connsiteX4" fmla="*/ 1396274 w 2609668"/>
              <a:gd name="connsiteY4" fmla="*/ 2047966 h 2047966"/>
              <a:gd name="connsiteX0" fmla="*/ 0 w 2609668"/>
              <a:gd name="connsiteY0" fmla="*/ 978263 h 2047966"/>
              <a:gd name="connsiteX1" fmla="*/ 1304834 w 2609668"/>
              <a:gd name="connsiteY1" fmla="*/ 0 h 2047966"/>
              <a:gd name="connsiteX2" fmla="*/ 2609668 w 2609668"/>
              <a:gd name="connsiteY2" fmla="*/ 978263 h 2047966"/>
              <a:gd name="connsiteX3" fmla="*/ 1396274 w 2609668"/>
              <a:gd name="connsiteY3" fmla="*/ 2047966 h 2047966"/>
              <a:gd name="connsiteX0" fmla="*/ 0 w 2609668"/>
              <a:gd name="connsiteY0" fmla="*/ 978263 h 978263"/>
              <a:gd name="connsiteX1" fmla="*/ 1304834 w 2609668"/>
              <a:gd name="connsiteY1" fmla="*/ 0 h 978263"/>
              <a:gd name="connsiteX2" fmla="*/ 2609668 w 2609668"/>
              <a:gd name="connsiteY2" fmla="*/ 978263 h 978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09668" h="978263">
                <a:moveTo>
                  <a:pt x="0" y="978263"/>
                </a:moveTo>
                <a:cubicBezTo>
                  <a:pt x="0" y="437983"/>
                  <a:pt x="584194" y="0"/>
                  <a:pt x="1304834" y="0"/>
                </a:cubicBezTo>
                <a:cubicBezTo>
                  <a:pt x="2025474" y="0"/>
                  <a:pt x="2609668" y="437983"/>
                  <a:pt x="2609668" y="978263"/>
                </a:cubicBezTo>
              </a:path>
            </a:pathLst>
          </a:cu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98" name="Прямая соединительная линия 197">
            <a:extLst>
              <a:ext uri="{FF2B5EF4-FFF2-40B4-BE49-F238E27FC236}">
                <a16:creationId xmlns:a16="http://schemas.microsoft.com/office/drawing/2014/main" id="{5D0D1D82-48C6-0610-429F-ED8D9F509761}"/>
              </a:ext>
            </a:extLst>
          </p:cNvPr>
          <p:cNvCxnSpPr>
            <a:cxnSpLocks/>
          </p:cNvCxnSpPr>
          <p:nvPr/>
        </p:nvCxnSpPr>
        <p:spPr>
          <a:xfrm>
            <a:off x="9208864" y="3663067"/>
            <a:ext cx="0" cy="1779051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D70F811C-2F67-186A-24B7-4A422842122B}"/>
              </a:ext>
            </a:extLst>
          </p:cNvPr>
          <p:cNvGrpSpPr/>
          <p:nvPr/>
        </p:nvGrpSpPr>
        <p:grpSpPr>
          <a:xfrm>
            <a:off x="9047751" y="3429000"/>
            <a:ext cx="2704894" cy="1864756"/>
            <a:chOff x="9047751" y="3623846"/>
            <a:chExt cx="2704894" cy="1864756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15F39BFA-1CF6-9B60-97A3-A4C7A5DEEB8A}"/>
                </a:ext>
              </a:extLst>
            </p:cNvPr>
            <p:cNvSpPr txBox="1"/>
            <p:nvPr/>
          </p:nvSpPr>
          <p:spPr>
            <a:xfrm>
              <a:off x="9759842" y="4901518"/>
              <a:ext cx="1974033" cy="58708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2000">
                  <a:latin typeface="Jost Regular" pitchFamily="2" charset="-52"/>
                  <a:ea typeface="Jost Regular" pitchFamily="2" charset="-52"/>
                </a:defRPr>
              </a:lvl1pPr>
            </a:lstStyle>
            <a:p>
              <a:r>
                <a:rPr lang="ru-RU" sz="1400" dirty="0"/>
                <a:t>Растут расходы </a:t>
              </a:r>
              <a:br>
                <a:rPr lang="ru-RU" sz="1400" dirty="0"/>
              </a:br>
              <a:r>
                <a:rPr lang="ru-RU" sz="1400" dirty="0"/>
                <a:t>на обслуживание</a:t>
              </a:r>
              <a:br>
                <a:rPr lang="ru-RU" sz="1400" dirty="0"/>
              </a:br>
              <a:r>
                <a:rPr lang="ru-RU" sz="1400" dirty="0"/>
                <a:t>и эксплуатацию объекта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9C8DBFBD-EC07-1FAD-342A-F370DA440BC9}"/>
                </a:ext>
              </a:extLst>
            </p:cNvPr>
            <p:cNvSpPr txBox="1"/>
            <p:nvPr/>
          </p:nvSpPr>
          <p:spPr>
            <a:xfrm>
              <a:off x="9532174" y="3716605"/>
              <a:ext cx="2189121" cy="19928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2000">
                  <a:latin typeface="Jost Regular" pitchFamily="2" charset="-52"/>
                  <a:ea typeface="Jost Regular" pitchFamily="2" charset="-52"/>
                </a:defRPr>
              </a:lvl1pPr>
            </a:lstStyle>
            <a:p>
              <a:r>
                <a:rPr lang="ru-RU" sz="1400" dirty="0">
                  <a:latin typeface="Jost SemiBold" pitchFamily="2" charset="-52"/>
                  <a:ea typeface="Jost SemiBold" pitchFamily="2" charset="-52"/>
                </a:rPr>
                <a:t>Обслуживание объектов</a:t>
              </a:r>
              <a:endParaRPr lang="ru-RU" sz="1400" dirty="0"/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7B210973-1CA5-9A17-2892-9A08991C4F69}"/>
                </a:ext>
              </a:extLst>
            </p:cNvPr>
            <p:cNvSpPr txBox="1"/>
            <p:nvPr/>
          </p:nvSpPr>
          <p:spPr>
            <a:xfrm>
              <a:off x="9760209" y="4135264"/>
              <a:ext cx="1992436" cy="58708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2000">
                  <a:latin typeface="Jost Regular" pitchFamily="2" charset="-52"/>
                  <a:ea typeface="Jost Regular" pitchFamily="2" charset="-52"/>
                </a:defRPr>
              </a:lvl1pPr>
            </a:lstStyle>
            <a:p>
              <a:r>
                <a:rPr lang="ru-RU" sz="1400" dirty="0"/>
                <a:t>Ошибки на прошлых</a:t>
              </a:r>
              <a:br>
                <a:rPr lang="ru-RU" sz="1400" dirty="0"/>
              </a:br>
              <a:r>
                <a:rPr lang="ru-RU" sz="1400" dirty="0"/>
                <a:t>этапах и использование</a:t>
              </a:r>
              <a:br>
                <a:rPr lang="ru-RU" sz="1400" dirty="0"/>
              </a:br>
              <a:r>
                <a:rPr lang="ru-RU" sz="1400" dirty="0"/>
                <a:t>неподходящих решений</a:t>
              </a:r>
            </a:p>
          </p:txBody>
        </p:sp>
        <p:grpSp>
          <p:nvGrpSpPr>
            <p:cNvPr id="141" name="Группа 140">
              <a:extLst>
                <a:ext uri="{FF2B5EF4-FFF2-40B4-BE49-F238E27FC236}">
                  <a16:creationId xmlns:a16="http://schemas.microsoft.com/office/drawing/2014/main" id="{0092C071-7533-2772-FD13-B1497C264F78}"/>
                </a:ext>
              </a:extLst>
            </p:cNvPr>
            <p:cNvGrpSpPr/>
            <p:nvPr/>
          </p:nvGrpSpPr>
          <p:grpSpPr>
            <a:xfrm>
              <a:off x="9047751" y="3623846"/>
              <a:ext cx="322227" cy="322227"/>
              <a:chOff x="10210550" y="1340941"/>
              <a:chExt cx="755417" cy="755417"/>
            </a:xfrm>
            <a:effectLst>
              <a:outerShdw blurRad="127000" dist="25400" sx="102000" sy="102000" algn="ctr" rotWithShape="0">
                <a:prstClr val="black">
                  <a:alpha val="18000"/>
                </a:prstClr>
              </a:outerShdw>
            </a:effectLst>
          </p:grpSpPr>
          <p:sp>
            <p:nvSpPr>
              <p:cNvPr id="142" name="Прямоугольник: скругленные углы 141">
                <a:extLst>
                  <a:ext uri="{FF2B5EF4-FFF2-40B4-BE49-F238E27FC236}">
                    <a16:creationId xmlns:a16="http://schemas.microsoft.com/office/drawing/2014/main" id="{72017AE8-9048-D345-F562-0FD880AFAC6B}"/>
                  </a:ext>
                </a:extLst>
              </p:cNvPr>
              <p:cNvSpPr/>
              <p:nvPr/>
            </p:nvSpPr>
            <p:spPr>
              <a:xfrm>
                <a:off x="10210550" y="1340941"/>
                <a:ext cx="755417" cy="755417"/>
              </a:xfrm>
              <a:prstGeom prst="roundRect">
                <a:avLst>
                  <a:gd name="adj" fmla="val 50000"/>
                </a:avLst>
              </a:prstGeom>
              <a:solidFill>
                <a:srgbClr val="F2F3EE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DEDEDE"/>
                  </a:solidFill>
                </a:endParaRPr>
              </a:p>
            </p:txBody>
          </p:sp>
          <p:sp>
            <p:nvSpPr>
              <p:cNvPr id="143" name="Прямоугольник: скругленные углы 142">
                <a:extLst>
                  <a:ext uri="{FF2B5EF4-FFF2-40B4-BE49-F238E27FC236}">
                    <a16:creationId xmlns:a16="http://schemas.microsoft.com/office/drawing/2014/main" id="{FA90C350-0D64-6548-3C95-1466C0A4C518}"/>
                  </a:ext>
                </a:extLst>
              </p:cNvPr>
              <p:cNvSpPr/>
              <p:nvPr/>
            </p:nvSpPr>
            <p:spPr>
              <a:xfrm>
                <a:off x="10306312" y="1436703"/>
                <a:ext cx="563893" cy="563893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rgbClr val="92D050"/>
                </a:solidFill>
              </a:ln>
              <a:effectLst>
                <a:outerShdw blurRad="63500" dist="38100" dir="5400000" algn="ctr" rotWithShape="0">
                  <a:srgbClr val="87A90B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144" name="Группа 143">
              <a:extLst>
                <a:ext uri="{FF2B5EF4-FFF2-40B4-BE49-F238E27FC236}">
                  <a16:creationId xmlns:a16="http://schemas.microsoft.com/office/drawing/2014/main" id="{AF70940E-2872-031E-9549-A939B599F542}"/>
                </a:ext>
              </a:extLst>
            </p:cNvPr>
            <p:cNvGrpSpPr/>
            <p:nvPr/>
          </p:nvGrpSpPr>
          <p:grpSpPr>
            <a:xfrm>
              <a:off x="9553265" y="4193849"/>
              <a:ext cx="48834" cy="811484"/>
              <a:chOff x="1005638" y="1774908"/>
              <a:chExt cx="48834" cy="811484"/>
            </a:xfrm>
          </p:grpSpPr>
          <p:cxnSp>
            <p:nvCxnSpPr>
              <p:cNvPr id="145" name="Прямая соединительная линия 144">
                <a:extLst>
                  <a:ext uri="{FF2B5EF4-FFF2-40B4-BE49-F238E27FC236}">
                    <a16:creationId xmlns:a16="http://schemas.microsoft.com/office/drawing/2014/main" id="{FACE29BF-85AC-AFC0-1620-F9E367F4EC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0055" y="1879442"/>
                <a:ext cx="0" cy="602416"/>
              </a:xfrm>
              <a:prstGeom prst="line">
                <a:avLst/>
              </a:prstGeom>
              <a:ln w="9525">
                <a:solidFill>
                  <a:srgbClr val="92D050"/>
                </a:solidFill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6" name="Овал 145">
                <a:extLst>
                  <a:ext uri="{FF2B5EF4-FFF2-40B4-BE49-F238E27FC236}">
                    <a16:creationId xmlns:a16="http://schemas.microsoft.com/office/drawing/2014/main" id="{8CC6D455-05BA-5A06-BAFD-74B814958EF5}"/>
                  </a:ext>
                </a:extLst>
              </p:cNvPr>
              <p:cNvSpPr/>
              <p:nvPr/>
            </p:nvSpPr>
            <p:spPr>
              <a:xfrm>
                <a:off x="1005638" y="1774908"/>
                <a:ext cx="48834" cy="4883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47" name="Овал 146">
                <a:extLst>
                  <a:ext uri="{FF2B5EF4-FFF2-40B4-BE49-F238E27FC236}">
                    <a16:creationId xmlns:a16="http://schemas.microsoft.com/office/drawing/2014/main" id="{1D314CEF-4377-3B3F-D810-F9F803A863E3}"/>
                  </a:ext>
                </a:extLst>
              </p:cNvPr>
              <p:cNvSpPr/>
              <p:nvPr/>
            </p:nvSpPr>
            <p:spPr>
              <a:xfrm>
                <a:off x="1005638" y="2537558"/>
                <a:ext cx="48834" cy="4883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4941384-013B-3F2D-3809-E53F7581EDD1}"/>
                </a:ext>
              </a:extLst>
            </p:cNvPr>
            <p:cNvSpPr txBox="1"/>
            <p:nvPr/>
          </p:nvSpPr>
          <p:spPr>
            <a:xfrm>
              <a:off x="9164160" y="3721967"/>
              <a:ext cx="100423" cy="17081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2000">
                  <a:latin typeface="Jost Regular" pitchFamily="2" charset="-52"/>
                  <a:ea typeface="Jost Regular" pitchFamily="2" charset="-52"/>
                </a:defRPr>
              </a:lvl1pPr>
            </a:lstStyle>
            <a:p>
              <a:r>
                <a:rPr lang="en-US" sz="1200" dirty="0">
                  <a:latin typeface="Jost" pitchFamily="2" charset="-52"/>
                  <a:ea typeface="Jost" pitchFamily="2" charset="-52"/>
                </a:rPr>
                <a:t>5</a:t>
              </a:r>
              <a:endParaRPr lang="ru-RU" sz="1200" dirty="0">
                <a:latin typeface="Jost" pitchFamily="2" charset="-52"/>
                <a:ea typeface="Jost" pitchFamily="2" charset="-52"/>
              </a:endParaRPr>
            </a:p>
          </p:txBody>
        </p:sp>
      </p:grpSp>
      <p:pic>
        <p:nvPicPr>
          <p:cNvPr id="205" name="Рисунок 204" descr="Изображение выглядит как кран, транспорт, ночь, Подъем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6AB8B60-2C48-3DFB-D5DD-19850C40FD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713" y="4810487"/>
            <a:ext cx="2064819" cy="206481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8630654-9222-D2DD-0099-90B41DEF2227}"/>
              </a:ext>
            </a:extLst>
          </p:cNvPr>
          <p:cNvSpPr txBox="1"/>
          <p:nvPr/>
        </p:nvSpPr>
        <p:spPr>
          <a:xfrm>
            <a:off x="479425" y="934836"/>
            <a:ext cx="10950149" cy="3416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600">
                <a:latin typeface="Jost SemiBold" pitchFamily="2" charset="-52"/>
                <a:ea typeface="Jost SemiBold" pitchFamily="2" charset="-52"/>
              </a:defRPr>
            </a:lvl1pPr>
          </a:lstStyle>
          <a:p>
            <a:r>
              <a:rPr lang="ru-RU" sz="2400" dirty="0"/>
              <a:t>Классика жанра: пошаговая стратегия удорожания проекта и срыва сроков</a:t>
            </a:r>
          </a:p>
        </p:txBody>
      </p:sp>
      <p:pic>
        <p:nvPicPr>
          <p:cNvPr id="46" name="Рисунок 45" descr="Изображение выглядит как символ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F11115C-F55A-5D00-26CB-606515E633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5" y="444472"/>
            <a:ext cx="694046" cy="199285"/>
          </a:xfrm>
          <a:prstGeom prst="rect">
            <a:avLst/>
          </a:prstGeom>
        </p:spPr>
      </p:pic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9D673C5D-688B-6CF6-08E1-A9A4BD6A96B8}"/>
              </a:ext>
            </a:extLst>
          </p:cNvPr>
          <p:cNvGrpSpPr/>
          <p:nvPr/>
        </p:nvGrpSpPr>
        <p:grpSpPr>
          <a:xfrm>
            <a:off x="7009306" y="498776"/>
            <a:ext cx="4974256" cy="156583"/>
            <a:chOff x="7009306" y="498776"/>
            <a:chExt cx="4974256" cy="156583"/>
          </a:xfrm>
        </p:grpSpPr>
        <p:sp>
          <p:nvSpPr>
            <p:cNvPr id="17" name="TextBox 16">
              <a:hlinkClick r:id="rId7" action="ppaction://hlinksldjump"/>
              <a:extLst>
                <a:ext uri="{FF2B5EF4-FFF2-40B4-BE49-F238E27FC236}">
                  <a16:creationId xmlns:a16="http://schemas.microsoft.com/office/drawing/2014/main" id="{9005D176-B381-FB3C-7BAC-24218C9B44B9}"/>
                </a:ext>
              </a:extLst>
            </p:cNvPr>
            <p:cNvSpPr txBox="1"/>
            <p:nvPr/>
          </p:nvSpPr>
          <p:spPr>
            <a:xfrm>
              <a:off x="9589049" y="498777"/>
              <a:ext cx="881865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Портфолио</a:t>
              </a:r>
            </a:p>
          </p:txBody>
        </p:sp>
        <p:sp>
          <p:nvSpPr>
            <p:cNvPr id="54" name="TextBox 53">
              <a:hlinkClick r:id="rId8" action="ppaction://hlinksldjump"/>
              <a:extLst>
                <a:ext uri="{FF2B5EF4-FFF2-40B4-BE49-F238E27FC236}">
                  <a16:creationId xmlns:a16="http://schemas.microsoft.com/office/drawing/2014/main" id="{5B409521-61FF-0275-A1BC-99A73CFA91C3}"/>
                </a:ext>
              </a:extLst>
            </p:cNvPr>
            <p:cNvSpPr txBox="1"/>
            <p:nvPr/>
          </p:nvSpPr>
          <p:spPr>
            <a:xfrm>
              <a:off x="7009306" y="498778"/>
              <a:ext cx="533962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140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</a:rPr>
                <a:t>О нас</a:t>
              </a:r>
            </a:p>
          </p:txBody>
        </p:sp>
        <p:sp>
          <p:nvSpPr>
            <p:cNvPr id="58" name="TextBox 57">
              <a:hlinkClick r:id="rId9" action="ppaction://hlinksldjump"/>
              <a:extLst>
                <a:ext uri="{FF2B5EF4-FFF2-40B4-BE49-F238E27FC236}">
                  <a16:creationId xmlns:a16="http://schemas.microsoft.com/office/drawing/2014/main" id="{513C9F58-142F-D144-00D1-CE96E4DD1282}"/>
                </a:ext>
              </a:extLst>
            </p:cNvPr>
            <p:cNvSpPr txBox="1"/>
            <p:nvPr/>
          </p:nvSpPr>
          <p:spPr>
            <a:xfrm>
              <a:off x="7993428" y="498777"/>
              <a:ext cx="1145461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Преимущества</a:t>
              </a:r>
            </a:p>
          </p:txBody>
        </p:sp>
        <p:sp>
          <p:nvSpPr>
            <p:cNvPr id="62" name="TextBox 6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833601D-8EB3-6194-8726-6E7B781FAD3F}"/>
                </a:ext>
              </a:extLst>
            </p:cNvPr>
            <p:cNvSpPr txBox="1"/>
            <p:nvPr/>
          </p:nvSpPr>
          <p:spPr>
            <a:xfrm>
              <a:off x="10921075" y="498776"/>
              <a:ext cx="1062487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Контакты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0704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00489-1BDF-B487-31AE-ED73CD411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DAB423B-7C04-F460-3804-844ED0F1752A}"/>
              </a:ext>
            </a:extLst>
          </p:cNvPr>
          <p:cNvSpPr>
            <a:spLocks/>
          </p:cNvSpPr>
          <p:nvPr/>
        </p:nvSpPr>
        <p:spPr>
          <a:xfrm>
            <a:off x="0" y="-6254"/>
            <a:ext cx="12192000" cy="6858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 descr="Изображение выглядит как гора, на открытом воздухе, транспорт, неб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8A49A40-6D2B-8B5C-D2D1-E4ABDE59BD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0436" y="1753699"/>
            <a:ext cx="12453677" cy="5440927"/>
          </a:xfrm>
          <a:prstGeom prst="rect">
            <a:avLst/>
          </a:prstGeom>
        </p:spPr>
      </p:pic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351425A3-8264-4FE4-901E-884A871B5EF7}"/>
              </a:ext>
            </a:extLst>
          </p:cNvPr>
          <p:cNvSpPr/>
          <p:nvPr/>
        </p:nvSpPr>
        <p:spPr>
          <a:xfrm rot="10800000">
            <a:off x="-1" y="1662548"/>
            <a:ext cx="12208015" cy="1467872"/>
          </a:xfrm>
          <a:prstGeom prst="rect">
            <a:avLst/>
          </a:prstGeom>
          <a:gradFill>
            <a:gsLst>
              <a:gs pos="76000">
                <a:srgbClr val="F7F7F7"/>
              </a:gs>
              <a:gs pos="38000">
                <a:srgbClr val="F7F7F7">
                  <a:alpha val="51000"/>
                </a:srgbClr>
              </a:gs>
              <a:gs pos="0">
                <a:srgbClr val="F7F7F7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 hidden="1">
            <a:extLst>
              <a:ext uri="{FF2B5EF4-FFF2-40B4-BE49-F238E27FC236}">
                <a16:creationId xmlns:a16="http://schemas.microsoft.com/office/drawing/2014/main" id="{17B7F156-6DBD-DFEF-AFA1-103D0B0885A0}"/>
              </a:ext>
            </a:extLst>
          </p:cNvPr>
          <p:cNvSpPr txBox="1"/>
          <p:nvPr/>
        </p:nvSpPr>
        <p:spPr>
          <a:xfrm>
            <a:off x="800663" y="2005787"/>
            <a:ext cx="4628532" cy="139268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 err="1">
                <a:solidFill>
                  <a:schemeClr val="bg1"/>
                </a:solidFill>
                <a:latin typeface="Jost" pitchFamily="2" charset="-52"/>
                <a:ea typeface="Jost" pitchFamily="2" charset="-52"/>
              </a:rPr>
              <a:t>ShellRockk</a:t>
            </a:r>
            <a:r>
              <a:rPr lang="ru-RU" sz="2000" dirty="0">
                <a:solidFill>
                  <a:schemeClr val="bg1"/>
                </a:solidFill>
                <a:latin typeface="Jost" pitchFamily="2" charset="-52"/>
                <a:ea typeface="Jost" pitchFamily="2" charset="-52"/>
              </a:rPr>
              <a:t> – это пример эффективного </a:t>
            </a:r>
            <a:br>
              <a:rPr lang="ru-RU" sz="2000" dirty="0">
                <a:solidFill>
                  <a:schemeClr val="bg1"/>
                </a:solidFill>
                <a:latin typeface="Jost" pitchFamily="2" charset="-52"/>
                <a:ea typeface="Jost" pitchFamily="2" charset="-52"/>
              </a:rPr>
            </a:br>
            <a:r>
              <a:rPr lang="ru-RU" sz="2000" dirty="0">
                <a:solidFill>
                  <a:schemeClr val="bg1"/>
                </a:solidFill>
                <a:latin typeface="Jost" pitchFamily="2" charset="-52"/>
                <a:ea typeface="Jost" pitchFamily="2" charset="-52"/>
              </a:rPr>
              <a:t>синтеза технологической экспертизы, финансовой устойчивости и дисциплины исполнения</a:t>
            </a:r>
            <a:br>
              <a:rPr lang="ru-RU" sz="2000" dirty="0">
                <a:solidFill>
                  <a:schemeClr val="bg1"/>
                </a:solidFill>
                <a:latin typeface="Jost" pitchFamily="2" charset="-52"/>
                <a:ea typeface="Jost" pitchFamily="2" charset="-52"/>
              </a:rPr>
            </a:br>
            <a:endParaRPr lang="ru-RU" sz="2000" dirty="0">
              <a:solidFill>
                <a:schemeClr val="bg1"/>
              </a:solidFill>
              <a:latin typeface="Jost" pitchFamily="2" charset="-52"/>
              <a:ea typeface="Jost" pitchFamily="2" charset="-52"/>
            </a:endParaRPr>
          </a:p>
        </p:txBody>
      </p:sp>
      <p:grpSp>
        <p:nvGrpSpPr>
          <p:cNvPr id="25" name="Группа 24" hidden="1">
            <a:extLst>
              <a:ext uri="{FF2B5EF4-FFF2-40B4-BE49-F238E27FC236}">
                <a16:creationId xmlns:a16="http://schemas.microsoft.com/office/drawing/2014/main" id="{9D774FB7-6CBD-F0AF-87FC-DE27CB458D94}"/>
              </a:ext>
            </a:extLst>
          </p:cNvPr>
          <p:cNvGrpSpPr/>
          <p:nvPr/>
        </p:nvGrpSpPr>
        <p:grpSpPr>
          <a:xfrm>
            <a:off x="939366" y="4869871"/>
            <a:ext cx="1396861" cy="1064836"/>
            <a:chOff x="939366" y="4869871"/>
            <a:chExt cx="1396861" cy="106483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3E8706F-5B35-96C7-E058-A205402415BE}"/>
                </a:ext>
              </a:extLst>
            </p:cNvPr>
            <p:cNvSpPr txBox="1"/>
            <p:nvPr/>
          </p:nvSpPr>
          <p:spPr>
            <a:xfrm>
              <a:off x="939366" y="4869871"/>
              <a:ext cx="1396861" cy="7686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5400" dirty="0">
                  <a:solidFill>
                    <a:schemeClr val="bg1"/>
                  </a:solidFill>
                  <a:latin typeface="Jost SemiBold" pitchFamily="2" charset="-52"/>
                  <a:ea typeface="Jost SemiBold" pitchFamily="2" charset="-52"/>
                </a:rPr>
                <a:t>80+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9727CC3-8586-C644-0F7B-CCA845CDC099}"/>
                </a:ext>
              </a:extLst>
            </p:cNvPr>
            <p:cNvSpPr txBox="1"/>
            <p:nvPr/>
          </p:nvSpPr>
          <p:spPr>
            <a:xfrm>
              <a:off x="939367" y="5593075"/>
              <a:ext cx="1183348" cy="34163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2400" dirty="0">
                  <a:solidFill>
                    <a:schemeClr val="bg1"/>
                  </a:solidFill>
                  <a:latin typeface="Jost" pitchFamily="2" charset="-52"/>
                  <a:ea typeface="Jost" pitchFamily="2" charset="-52"/>
                </a:rPr>
                <a:t>проектов</a:t>
              </a:r>
            </a:p>
          </p:txBody>
        </p:sp>
      </p:grpSp>
      <p:grpSp>
        <p:nvGrpSpPr>
          <p:cNvPr id="24" name="Группа 23" hidden="1">
            <a:extLst>
              <a:ext uri="{FF2B5EF4-FFF2-40B4-BE49-F238E27FC236}">
                <a16:creationId xmlns:a16="http://schemas.microsoft.com/office/drawing/2014/main" id="{6742081F-FCC0-ADB1-086A-D628B77BE4EC}"/>
              </a:ext>
            </a:extLst>
          </p:cNvPr>
          <p:cNvGrpSpPr/>
          <p:nvPr/>
        </p:nvGrpSpPr>
        <p:grpSpPr>
          <a:xfrm>
            <a:off x="5096407" y="4869871"/>
            <a:ext cx="1478976" cy="1064836"/>
            <a:chOff x="4929109" y="4869871"/>
            <a:chExt cx="1478977" cy="106483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A2D8E92-6145-C7E5-7E26-3A24120E66AA}"/>
                </a:ext>
              </a:extLst>
            </p:cNvPr>
            <p:cNvSpPr txBox="1"/>
            <p:nvPr/>
          </p:nvSpPr>
          <p:spPr>
            <a:xfrm>
              <a:off x="4929109" y="4869871"/>
              <a:ext cx="834877" cy="7686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5400" dirty="0">
                  <a:solidFill>
                    <a:schemeClr val="bg1"/>
                  </a:solidFill>
                  <a:latin typeface="Jost SemiBold" pitchFamily="2" charset="-52"/>
                  <a:ea typeface="Jost SemiBold" pitchFamily="2" charset="-52"/>
                </a:rPr>
                <a:t>17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940E9BD-5F4D-5B3A-E539-481685AF0279}"/>
                </a:ext>
              </a:extLst>
            </p:cNvPr>
            <p:cNvSpPr txBox="1"/>
            <p:nvPr/>
          </p:nvSpPr>
          <p:spPr>
            <a:xfrm>
              <a:off x="4929110" y="5593075"/>
              <a:ext cx="1478976" cy="34163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2400" dirty="0">
                  <a:solidFill>
                    <a:schemeClr val="bg1"/>
                  </a:solidFill>
                  <a:latin typeface="Jost" pitchFamily="2" charset="-52"/>
                  <a:ea typeface="Jost" pitchFamily="2" charset="-52"/>
                </a:rPr>
                <a:t>лет работы</a:t>
              </a:r>
            </a:p>
          </p:txBody>
        </p:sp>
      </p:grpSp>
      <p:grpSp>
        <p:nvGrpSpPr>
          <p:cNvPr id="26" name="Группа 25" hidden="1">
            <a:extLst>
              <a:ext uri="{FF2B5EF4-FFF2-40B4-BE49-F238E27FC236}">
                <a16:creationId xmlns:a16="http://schemas.microsoft.com/office/drawing/2014/main" id="{5485C636-B824-73B7-81D3-62BBDEECA41E}"/>
              </a:ext>
            </a:extLst>
          </p:cNvPr>
          <p:cNvGrpSpPr/>
          <p:nvPr/>
        </p:nvGrpSpPr>
        <p:grpSpPr>
          <a:xfrm>
            <a:off x="9335563" y="4869871"/>
            <a:ext cx="1835426" cy="1064836"/>
            <a:chOff x="9126668" y="4869871"/>
            <a:chExt cx="1835426" cy="106483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1F03C30-C443-527F-965F-2B31FAB7C237}"/>
                </a:ext>
              </a:extLst>
            </p:cNvPr>
            <p:cNvSpPr txBox="1"/>
            <p:nvPr/>
          </p:nvSpPr>
          <p:spPr>
            <a:xfrm>
              <a:off x="9126668" y="4869871"/>
              <a:ext cx="1396861" cy="76867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5400" dirty="0">
                  <a:solidFill>
                    <a:schemeClr val="bg1"/>
                  </a:solidFill>
                  <a:latin typeface="Jost SemiBold" pitchFamily="2" charset="-52"/>
                  <a:ea typeface="Jost SemiBold" pitchFamily="2" charset="-52"/>
                </a:rPr>
                <a:t>100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901C8D2-3924-7616-B158-75752F73D751}"/>
                </a:ext>
              </a:extLst>
            </p:cNvPr>
            <p:cNvSpPr txBox="1"/>
            <p:nvPr/>
          </p:nvSpPr>
          <p:spPr>
            <a:xfrm>
              <a:off x="9126668" y="5593075"/>
              <a:ext cx="1835426" cy="34163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2400" dirty="0">
                  <a:solidFill>
                    <a:schemeClr val="bg1"/>
                  </a:solidFill>
                  <a:latin typeface="Jost" pitchFamily="2" charset="-52"/>
                  <a:ea typeface="Jost" pitchFamily="2" charset="-52"/>
                </a:rPr>
                <a:t>специалистов</a:t>
              </a:r>
            </a:p>
          </p:txBody>
        </p:sp>
      </p:grpSp>
      <p:pic>
        <p:nvPicPr>
          <p:cNvPr id="4" name="Рисунок 3" descr="Изображение выглядит как кран, транспорт, ночь, Подъем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3B3FB87-070E-5D0B-C248-29CAEE0CA76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60" t="69725" r="19160" b="-55995"/>
          <a:stretch>
            <a:fillRect/>
          </a:stretch>
        </p:blipFill>
        <p:spPr>
          <a:xfrm flipV="1">
            <a:off x="10824626" y="2699021"/>
            <a:ext cx="674206" cy="2759233"/>
          </a:xfrm>
          <a:custGeom>
            <a:avLst/>
            <a:gdLst>
              <a:gd name="connsiteX0" fmla="*/ 0 w 674206"/>
              <a:gd name="connsiteY0" fmla="*/ 2688805 h 2688805"/>
              <a:gd name="connsiteX1" fmla="*/ 674206 w 674206"/>
              <a:gd name="connsiteY1" fmla="*/ 2688805 h 2688805"/>
              <a:gd name="connsiteX2" fmla="*/ 674206 w 674206"/>
              <a:gd name="connsiteY2" fmla="*/ 0 h 2688805"/>
              <a:gd name="connsiteX3" fmla="*/ 420580 w 674206"/>
              <a:gd name="connsiteY3" fmla="*/ 0 h 2688805"/>
              <a:gd name="connsiteX4" fmla="*/ 434448 w 674206"/>
              <a:gd name="connsiteY4" fmla="*/ 35024 h 2688805"/>
              <a:gd name="connsiteX5" fmla="*/ 156307 w 674206"/>
              <a:gd name="connsiteY5" fmla="*/ 145159 h 2688805"/>
              <a:gd name="connsiteX6" fmla="*/ 98828 w 674206"/>
              <a:gd name="connsiteY6" fmla="*/ 0 h 2688805"/>
              <a:gd name="connsiteX7" fmla="*/ 0 w 674206"/>
              <a:gd name="connsiteY7" fmla="*/ 0 h 268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4206" h="2688805">
                <a:moveTo>
                  <a:pt x="0" y="2688805"/>
                </a:moveTo>
                <a:lnTo>
                  <a:pt x="674206" y="2688805"/>
                </a:lnTo>
                <a:lnTo>
                  <a:pt x="674206" y="0"/>
                </a:lnTo>
                <a:lnTo>
                  <a:pt x="420580" y="0"/>
                </a:lnTo>
                <a:lnTo>
                  <a:pt x="434448" y="35024"/>
                </a:lnTo>
                <a:lnTo>
                  <a:pt x="156307" y="145159"/>
                </a:lnTo>
                <a:lnTo>
                  <a:pt x="98828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2" name="Рисунок 61" descr="Изображение выглядит как кран, транспорт, ночь, Подъем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7CE7454-E1A0-8A76-A017-8ED5351CF2B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626" y="1322501"/>
            <a:ext cx="3303100" cy="3303100"/>
          </a:xfrm>
          <a:prstGeom prst="rect">
            <a:avLst/>
          </a:prstGeom>
        </p:spPr>
      </p:pic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81E4B2CD-AD8E-C61F-8817-E5C78F3C235E}"/>
              </a:ext>
            </a:extLst>
          </p:cNvPr>
          <p:cNvGrpSpPr/>
          <p:nvPr/>
        </p:nvGrpSpPr>
        <p:grpSpPr>
          <a:xfrm>
            <a:off x="496272" y="4727042"/>
            <a:ext cx="1896017" cy="1187213"/>
            <a:chOff x="938125" y="4855845"/>
            <a:chExt cx="1896017" cy="118721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72C7979-72F5-8431-880E-FF7C915081EC}"/>
                </a:ext>
              </a:extLst>
            </p:cNvPr>
            <p:cNvSpPr txBox="1"/>
            <p:nvPr/>
          </p:nvSpPr>
          <p:spPr>
            <a:xfrm>
              <a:off x="939366" y="4855845"/>
              <a:ext cx="1894776" cy="93948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6600" dirty="0">
                  <a:solidFill>
                    <a:schemeClr val="bg1"/>
                  </a:solidFill>
                  <a:latin typeface="Jost SemiBold" pitchFamily="2" charset="-52"/>
                  <a:ea typeface="Jost SemiBold" pitchFamily="2" charset="-52"/>
                </a:rPr>
                <a:t>80</a:t>
              </a:r>
              <a:r>
                <a:rPr lang="ru-RU" sz="6600" dirty="0">
                  <a:solidFill>
                    <a:schemeClr val="bg1"/>
                  </a:solidFill>
                  <a:latin typeface="Jost Light" pitchFamily="2" charset="-52"/>
                  <a:ea typeface="Jost Light" pitchFamily="2" charset="-52"/>
                </a:rPr>
                <a:t>+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6104E6B-9F9A-33E4-E613-9EC078688A39}"/>
                </a:ext>
              </a:extLst>
            </p:cNvPr>
            <p:cNvSpPr txBox="1"/>
            <p:nvPr/>
          </p:nvSpPr>
          <p:spPr>
            <a:xfrm>
              <a:off x="938125" y="5729895"/>
              <a:ext cx="1183348" cy="31316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2200" dirty="0">
                  <a:solidFill>
                    <a:schemeClr val="bg1"/>
                  </a:solidFill>
                  <a:latin typeface="Jost" pitchFamily="2" charset="-52"/>
                  <a:ea typeface="Jost" pitchFamily="2" charset="-52"/>
                </a:rPr>
                <a:t>проектов</a:t>
              </a:r>
            </a:p>
          </p:txBody>
        </p:sp>
      </p:grp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FB264229-9D20-ADF4-F3AA-89CCA6371A8C}"/>
              </a:ext>
            </a:extLst>
          </p:cNvPr>
          <p:cNvGrpSpPr/>
          <p:nvPr/>
        </p:nvGrpSpPr>
        <p:grpSpPr>
          <a:xfrm>
            <a:off x="5163777" y="3152996"/>
            <a:ext cx="2102329" cy="1165458"/>
            <a:chOff x="9083385" y="4877589"/>
            <a:chExt cx="2102329" cy="116545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B1F6358-5A97-3F53-6257-F2ACB846A6F3}"/>
                </a:ext>
              </a:extLst>
            </p:cNvPr>
            <p:cNvSpPr txBox="1"/>
            <p:nvPr/>
          </p:nvSpPr>
          <p:spPr>
            <a:xfrm>
              <a:off x="9083385" y="4877589"/>
              <a:ext cx="2102329" cy="93948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6600" dirty="0">
                  <a:solidFill>
                    <a:schemeClr val="bg1"/>
                  </a:solidFill>
                  <a:latin typeface="Jost SemiBold" pitchFamily="2" charset="-52"/>
                  <a:ea typeface="Jost SemiBold" pitchFamily="2" charset="-52"/>
                </a:rPr>
                <a:t>100</a:t>
              </a:r>
              <a:r>
                <a:rPr lang="ru-RU" sz="6600" dirty="0">
                  <a:solidFill>
                    <a:schemeClr val="bg1"/>
                  </a:solidFill>
                  <a:latin typeface="Jost Light" pitchFamily="2" charset="-52"/>
                  <a:ea typeface="Jost Light" pitchFamily="2" charset="-52"/>
                </a:rPr>
                <a:t>+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D39F056-A505-D0FE-A7DA-F44D1BDE3C43}"/>
                </a:ext>
              </a:extLst>
            </p:cNvPr>
            <p:cNvSpPr txBox="1"/>
            <p:nvPr/>
          </p:nvSpPr>
          <p:spPr>
            <a:xfrm>
              <a:off x="9108467" y="5729884"/>
              <a:ext cx="1835426" cy="31316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2200" dirty="0">
                  <a:solidFill>
                    <a:schemeClr val="bg1"/>
                  </a:solidFill>
                  <a:latin typeface="Jost" pitchFamily="2" charset="-52"/>
                  <a:ea typeface="Jost" pitchFamily="2" charset="-52"/>
                </a:rPr>
                <a:t>специалистов</a:t>
              </a:r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5A6FA181-0712-A826-34FF-523294E77804}"/>
              </a:ext>
            </a:extLst>
          </p:cNvPr>
          <p:cNvGrpSpPr/>
          <p:nvPr/>
        </p:nvGrpSpPr>
        <p:grpSpPr>
          <a:xfrm>
            <a:off x="496272" y="3152996"/>
            <a:ext cx="1331952" cy="1165468"/>
            <a:chOff x="4929109" y="4877589"/>
            <a:chExt cx="1331953" cy="116546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16F279B-67BA-4BCF-76EB-70DA36D041DC}"/>
                </a:ext>
              </a:extLst>
            </p:cNvPr>
            <p:cNvSpPr txBox="1"/>
            <p:nvPr/>
          </p:nvSpPr>
          <p:spPr>
            <a:xfrm>
              <a:off x="4929109" y="4877589"/>
              <a:ext cx="1183349" cy="93948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6600" dirty="0">
                  <a:solidFill>
                    <a:schemeClr val="bg1"/>
                  </a:solidFill>
                  <a:latin typeface="Jost SemiBold" pitchFamily="2" charset="-52"/>
                  <a:ea typeface="Jost SemiBold" pitchFamily="2" charset="-52"/>
                </a:rPr>
                <a:t>17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5620F32-C487-C087-C676-A92FF770F56F}"/>
                </a:ext>
              </a:extLst>
            </p:cNvPr>
            <p:cNvSpPr txBox="1"/>
            <p:nvPr/>
          </p:nvSpPr>
          <p:spPr>
            <a:xfrm>
              <a:off x="4929111" y="5729894"/>
              <a:ext cx="1331951" cy="31316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2200" dirty="0">
                  <a:solidFill>
                    <a:schemeClr val="bg1"/>
                  </a:solidFill>
                  <a:latin typeface="Jost" pitchFamily="2" charset="-52"/>
                  <a:ea typeface="Jost" pitchFamily="2" charset="-52"/>
                </a:rPr>
                <a:t>лет работы</a:t>
              </a:r>
            </a:p>
          </p:txBody>
        </p:sp>
      </p:grpSp>
      <p:pic>
        <p:nvPicPr>
          <p:cNvPr id="34" name="Рисунок 33" descr="Изображение выглядит как символ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8AD64F6-FBFB-8D45-4BCD-10DC5103F2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5" y="444472"/>
            <a:ext cx="694046" cy="1992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8435054-ADA0-6E73-EE1A-A36EC934A8E6}"/>
              </a:ext>
            </a:extLst>
          </p:cNvPr>
          <p:cNvSpPr txBox="1"/>
          <p:nvPr/>
        </p:nvSpPr>
        <p:spPr>
          <a:xfrm>
            <a:off x="479426" y="934836"/>
            <a:ext cx="6513156" cy="37010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600">
                <a:latin typeface="Jost SemiBold" pitchFamily="2" charset="-52"/>
                <a:ea typeface="Jost SemiBold" pitchFamily="2" charset="-52"/>
              </a:defRPr>
            </a:lvl1pPr>
          </a:lstStyle>
          <a:p>
            <a:r>
              <a:rPr lang="ru-RU" dirty="0"/>
              <a:t>Давайте познакомимся,</a:t>
            </a:r>
            <a:r>
              <a:rPr lang="ru-RU" dirty="0">
                <a:solidFill>
                  <a:srgbClr val="92D050"/>
                </a:solidFill>
              </a:rPr>
              <a:t> КиКГЕОСТРОЙ</a:t>
            </a:r>
            <a:endParaRPr lang="ru-RU" sz="2400" dirty="0">
              <a:effectLst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762430A1-9D29-727E-54D5-827FEDA003AB}"/>
              </a:ext>
            </a:extLst>
          </p:cNvPr>
          <p:cNvGrpSpPr/>
          <p:nvPr/>
        </p:nvGrpSpPr>
        <p:grpSpPr>
          <a:xfrm>
            <a:off x="7009306" y="498776"/>
            <a:ext cx="4974256" cy="156583"/>
            <a:chOff x="7009306" y="498776"/>
            <a:chExt cx="4974256" cy="156583"/>
          </a:xfrm>
        </p:grpSpPr>
        <p:sp>
          <p:nvSpPr>
            <p:cNvPr id="7" name="TextBox 6">
              <a:hlinkClick r:id="rId6" action="ppaction://hlinksldjump"/>
              <a:extLst>
                <a:ext uri="{FF2B5EF4-FFF2-40B4-BE49-F238E27FC236}">
                  <a16:creationId xmlns:a16="http://schemas.microsoft.com/office/drawing/2014/main" id="{BB70D800-DFC5-F071-6988-C9B33D85E1AB}"/>
                </a:ext>
              </a:extLst>
            </p:cNvPr>
            <p:cNvSpPr txBox="1"/>
            <p:nvPr/>
          </p:nvSpPr>
          <p:spPr>
            <a:xfrm>
              <a:off x="9589049" y="498777"/>
              <a:ext cx="881865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Портфолио</a:t>
              </a:r>
            </a:p>
          </p:txBody>
        </p:sp>
        <p:sp>
          <p:nvSpPr>
            <p:cNvPr id="12" name="TextBox 11">
              <a:hlinkClick r:id="rId7" action="ppaction://hlinksldjump"/>
              <a:extLst>
                <a:ext uri="{FF2B5EF4-FFF2-40B4-BE49-F238E27FC236}">
                  <a16:creationId xmlns:a16="http://schemas.microsoft.com/office/drawing/2014/main" id="{BFA5C845-2469-3359-ECBC-6E3E89DB61AE}"/>
                </a:ext>
              </a:extLst>
            </p:cNvPr>
            <p:cNvSpPr txBox="1"/>
            <p:nvPr/>
          </p:nvSpPr>
          <p:spPr>
            <a:xfrm>
              <a:off x="7009306" y="498778"/>
              <a:ext cx="533962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140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r>
                <a:rPr lang="ru-RU" sz="1100" dirty="0"/>
                <a:t>О нас</a:t>
              </a:r>
            </a:p>
          </p:txBody>
        </p:sp>
        <p:sp>
          <p:nvSpPr>
            <p:cNvPr id="27" name="TextBox 26">
              <a:hlinkClick r:id="rId8" action="ppaction://hlinksldjump"/>
              <a:extLst>
                <a:ext uri="{FF2B5EF4-FFF2-40B4-BE49-F238E27FC236}">
                  <a16:creationId xmlns:a16="http://schemas.microsoft.com/office/drawing/2014/main" id="{46417471-9EA9-5090-265E-3FF404E40EB0}"/>
                </a:ext>
              </a:extLst>
            </p:cNvPr>
            <p:cNvSpPr txBox="1"/>
            <p:nvPr/>
          </p:nvSpPr>
          <p:spPr>
            <a:xfrm>
              <a:off x="7993428" y="498777"/>
              <a:ext cx="1145461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Преимущества</a:t>
              </a:r>
            </a:p>
          </p:txBody>
        </p:sp>
        <p:sp>
          <p:nvSpPr>
            <p:cNvPr id="28" name="TextBox 27">
              <a:hlinkClick r:id="rId9" action="ppaction://hlinksldjump"/>
              <a:extLst>
                <a:ext uri="{FF2B5EF4-FFF2-40B4-BE49-F238E27FC236}">
                  <a16:creationId xmlns:a16="http://schemas.microsoft.com/office/drawing/2014/main" id="{107E8D17-ECCF-DF06-43E5-CA3BFB11BAB0}"/>
                </a:ext>
              </a:extLst>
            </p:cNvPr>
            <p:cNvSpPr txBox="1"/>
            <p:nvPr/>
          </p:nvSpPr>
          <p:spPr>
            <a:xfrm>
              <a:off x="10921075" y="498776"/>
              <a:ext cx="1062487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Контакты</a:t>
              </a:r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4D351157-1238-62A6-0A04-5257354D72FC}"/>
              </a:ext>
            </a:extLst>
          </p:cNvPr>
          <p:cNvGrpSpPr/>
          <p:nvPr/>
        </p:nvGrpSpPr>
        <p:grpSpPr>
          <a:xfrm>
            <a:off x="5168348" y="4509681"/>
            <a:ext cx="4434018" cy="1831487"/>
            <a:chOff x="7030157" y="4455705"/>
            <a:chExt cx="4699704" cy="1941229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id="{E1AB00AB-7ECD-F76D-5BAB-697C8318EB25}"/>
                </a:ext>
              </a:extLst>
            </p:cNvPr>
            <p:cNvGrpSpPr/>
            <p:nvPr/>
          </p:nvGrpSpPr>
          <p:grpSpPr>
            <a:xfrm>
              <a:off x="7030157" y="4455705"/>
              <a:ext cx="4699704" cy="1941229"/>
              <a:chOff x="7030157" y="4455705"/>
              <a:chExt cx="4699704" cy="1941229"/>
            </a:xfrm>
            <a:effectLst>
              <a:outerShdw blurRad="50800" dist="50800" dir="5400000" algn="ctr" rotWithShape="0">
                <a:schemeClr val="tx1">
                  <a:alpha val="19000"/>
                </a:schemeClr>
              </a:outerShdw>
            </a:effectLst>
          </p:grpSpPr>
          <p:sp>
            <p:nvSpPr>
              <p:cNvPr id="13" name="Прямоугольник: скругленные углы 12">
                <a:extLst>
                  <a:ext uri="{FF2B5EF4-FFF2-40B4-BE49-F238E27FC236}">
                    <a16:creationId xmlns:a16="http://schemas.microsoft.com/office/drawing/2014/main" id="{869FD743-E2BB-741A-1451-43B287241D29}"/>
                  </a:ext>
                </a:extLst>
              </p:cNvPr>
              <p:cNvSpPr/>
              <p:nvPr/>
            </p:nvSpPr>
            <p:spPr>
              <a:xfrm>
                <a:off x="7030157" y="4470789"/>
                <a:ext cx="4659538" cy="1926145"/>
              </a:xfrm>
              <a:prstGeom prst="roundRect">
                <a:avLst>
                  <a:gd name="adj" fmla="val 10732"/>
                </a:avLst>
              </a:prstGeom>
              <a:solidFill>
                <a:srgbClr val="92D050"/>
              </a:solidFill>
              <a:ln w="3175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92D050"/>
                  </a:solidFill>
                </a:endParaRPr>
              </a:p>
            </p:txBody>
          </p:sp>
          <p:sp>
            <p:nvSpPr>
              <p:cNvPr id="14" name="Прямоугольник: скругленные углы 13">
                <a:extLst>
                  <a:ext uri="{FF2B5EF4-FFF2-40B4-BE49-F238E27FC236}">
                    <a16:creationId xmlns:a16="http://schemas.microsoft.com/office/drawing/2014/main" id="{FF374A2B-C7A4-07CA-DC33-55AA09474FB7}"/>
                  </a:ext>
                </a:extLst>
              </p:cNvPr>
              <p:cNvSpPr/>
              <p:nvPr/>
            </p:nvSpPr>
            <p:spPr>
              <a:xfrm>
                <a:off x="7084161" y="4455705"/>
                <a:ext cx="4645700" cy="1889534"/>
              </a:xfrm>
              <a:prstGeom prst="roundRect">
                <a:avLst>
                  <a:gd name="adj" fmla="val 10732"/>
                </a:avLst>
              </a:prstGeom>
              <a:solidFill>
                <a:srgbClr val="FFFFFF"/>
              </a:solidFill>
              <a:ln w="3175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92D050"/>
                  </a:solidFill>
                </a:endParaRPr>
              </a:p>
            </p:txBody>
          </p:sp>
        </p:grpSp>
        <p:pic>
          <p:nvPicPr>
            <p:cNvPr id="16" name="Picture 2" descr="новый логотип сбербанка 2020 ПНГ на Прозрачном Фоне • Скачать PNG новый логотип  сбербанка 2020">
              <a:extLst>
                <a:ext uri="{FF2B5EF4-FFF2-40B4-BE49-F238E27FC236}">
                  <a16:creationId xmlns:a16="http://schemas.microsoft.com/office/drawing/2014/main" id="{B168FC89-4564-BB9D-C711-4C4771DF0A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4000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2069" y="5901674"/>
              <a:ext cx="902275" cy="2521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F5488A07-DBA1-6191-030B-12234EAC51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4000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8704" y="5526103"/>
              <a:ext cx="609438" cy="218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62038920-CC5E-ADBB-0076-5BAB58E97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aturation sat="400000"/>
                      </a14:imgEffect>
                      <a14:imgEffect>
                        <a14:brightnessContrast bright="-93000"/>
                      </a14:imgEffect>
                    </a14:imgLayer>
                  </a14:imgProps>
                </a:ext>
              </a:extLst>
            </a:blip>
            <a:srcRect l="9854" t="31098" r="12740" b="31121"/>
            <a:stretch>
              <a:fillRect/>
            </a:stretch>
          </p:blipFill>
          <p:spPr>
            <a:xfrm>
              <a:off x="8408561" y="5497044"/>
              <a:ext cx="738299" cy="240239"/>
            </a:xfrm>
            <a:prstGeom prst="rect">
              <a:avLst/>
            </a:prstGeom>
          </p:spPr>
        </p:pic>
        <p:pic>
          <p:nvPicPr>
            <p:cNvPr id="30" name="Picture 10">
              <a:extLst>
                <a:ext uri="{FF2B5EF4-FFF2-40B4-BE49-F238E27FC236}">
                  <a16:creationId xmlns:a16="http://schemas.microsoft.com/office/drawing/2014/main" id="{2B8B4CE4-AC25-75D9-D240-1CCCDFCB90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saturation sat="4000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33920" y="5113184"/>
              <a:ext cx="964729" cy="195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4">
              <a:extLst>
                <a:ext uri="{FF2B5EF4-FFF2-40B4-BE49-F238E27FC236}">
                  <a16:creationId xmlns:a16="http://schemas.microsoft.com/office/drawing/2014/main" id="{55A5D8C8-D6E5-718C-9A0A-FB2A59C101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saturation sat="4000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22607" y="5517800"/>
              <a:ext cx="676225" cy="2063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16" descr="Альфа-Банк представил обновленный логотип и новый фирменный шрифт">
              <a:extLst>
                <a:ext uri="{FF2B5EF4-FFF2-40B4-BE49-F238E27FC236}">
                  <a16:creationId xmlns:a16="http://schemas.microsoft.com/office/drawing/2014/main" id="{FE3E6218-09B0-BEC3-F01E-8FFE53E1FA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saturation sat="4000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3699" y="5086660"/>
              <a:ext cx="1108082" cy="2459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id="{04905780-928E-0097-BDD7-D33B3E2D2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saturation sat="4000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5380" y="5933146"/>
              <a:ext cx="1480296" cy="182724"/>
            </a:xfrm>
            <a:prstGeom prst="rect">
              <a:avLst/>
            </a:prstGeom>
          </p:spPr>
        </p:pic>
        <p:pic>
          <p:nvPicPr>
            <p:cNvPr id="36" name="Рисунок 35">
              <a:extLst>
                <a:ext uri="{FF2B5EF4-FFF2-40B4-BE49-F238E27FC236}">
                  <a16:creationId xmlns:a16="http://schemas.microsoft.com/office/drawing/2014/main" id="{1FE4FEA0-C566-3FC9-A3F7-50D537E57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saturation sat="4000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</a:extLst>
            </a:blip>
            <a:srcRect t="33840" b="37632"/>
            <a:stretch>
              <a:fillRect/>
            </a:stretch>
          </p:blipFill>
          <p:spPr>
            <a:xfrm>
              <a:off x="7310380" y="5056291"/>
              <a:ext cx="1266127" cy="309359"/>
            </a:xfrm>
            <a:prstGeom prst="rect">
              <a:avLst/>
            </a:prstGeom>
          </p:spPr>
        </p:pic>
        <p:pic>
          <p:nvPicPr>
            <p:cNvPr id="46" name="Picture 24" descr="Ипотека - Официальная база данных недвижимости «Мой адрес»">
              <a:extLst>
                <a:ext uri="{FF2B5EF4-FFF2-40B4-BE49-F238E27FC236}">
                  <a16:creationId xmlns:a16="http://schemas.microsoft.com/office/drawing/2014/main" id="{FF87A3E5-9445-799D-D859-9257980520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saturation sat="3960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7279" y="5493290"/>
              <a:ext cx="734909" cy="23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20" descr="Логотип райффайзенбанка на прозрачном фоне (40 фото)">
              <a:extLst>
                <a:ext uri="{FF2B5EF4-FFF2-40B4-BE49-F238E27FC236}">
                  <a16:creationId xmlns:a16="http://schemas.microsoft.com/office/drawing/2014/main" id="{49404B95-FEF9-950E-DCB7-46AB76A691F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8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626" b="36649"/>
            <a:stretch>
              <a:fillRect/>
            </a:stretch>
          </p:blipFill>
          <p:spPr bwMode="auto">
            <a:xfrm>
              <a:off x="7320220" y="5905447"/>
              <a:ext cx="1108079" cy="262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D295706-1302-EF6A-A056-4898B4994090}"/>
                </a:ext>
              </a:extLst>
            </p:cNvPr>
            <p:cNvSpPr txBox="1"/>
            <p:nvPr/>
          </p:nvSpPr>
          <p:spPr>
            <a:xfrm>
              <a:off x="7352459" y="4661612"/>
              <a:ext cx="3929687" cy="25622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2600">
                  <a:latin typeface="Jost SemiBold" pitchFamily="2" charset="-52"/>
                  <a:ea typeface="Jost SemiBold" pitchFamily="2" charset="-52"/>
                </a:defRPr>
              </a:lvl1pPr>
            </a:lstStyle>
            <a:p>
              <a:r>
                <a:rPr lang="ru-RU" sz="1800" dirty="0"/>
                <a:t>Банковские гарантии из ТОП-10</a:t>
              </a:r>
            </a:p>
          </p:txBody>
        </p:sp>
      </p:grp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592B8CF1-9AE2-ECE4-FEE2-3694B220CEF6}"/>
              </a:ext>
            </a:extLst>
          </p:cNvPr>
          <p:cNvGrpSpPr/>
          <p:nvPr/>
        </p:nvGrpSpPr>
        <p:grpSpPr>
          <a:xfrm>
            <a:off x="2298954" y="3153748"/>
            <a:ext cx="2466032" cy="1255728"/>
            <a:chOff x="9082701" y="4923471"/>
            <a:chExt cx="2466032" cy="125572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B2C55EF-47D7-28FF-81C1-EC11CE189219}"/>
                </a:ext>
              </a:extLst>
            </p:cNvPr>
            <p:cNvSpPr txBox="1"/>
            <p:nvPr/>
          </p:nvSpPr>
          <p:spPr>
            <a:xfrm>
              <a:off x="9082701" y="4923471"/>
              <a:ext cx="2394092" cy="125572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6600" dirty="0">
                  <a:solidFill>
                    <a:schemeClr val="bg1"/>
                  </a:solidFill>
                  <a:latin typeface="Jost Light" pitchFamily="2" charset="-52"/>
                  <a:ea typeface="Jost Light" pitchFamily="2" charset="-52"/>
                </a:rPr>
                <a:t>&gt;</a:t>
              </a:r>
              <a:r>
                <a:rPr lang="en-US" sz="6600" dirty="0">
                  <a:solidFill>
                    <a:schemeClr val="bg1"/>
                  </a:solidFill>
                  <a:latin typeface="Jost SemiBold" pitchFamily="2" charset="-52"/>
                  <a:ea typeface="Jost SemiBold" pitchFamily="2" charset="-52"/>
                </a:rPr>
                <a:t>1</a:t>
              </a:r>
              <a:r>
                <a:rPr lang="en-US" sz="2400" dirty="0">
                  <a:solidFill>
                    <a:schemeClr val="bg1"/>
                  </a:solidFill>
                  <a:latin typeface="Jost SemiBold" pitchFamily="2" charset="-52"/>
                  <a:ea typeface="Jost SemiBold" pitchFamily="2" charset="-52"/>
                </a:rPr>
                <a:t> </a:t>
              </a:r>
              <a:r>
                <a:rPr lang="ru-RU" sz="2200" dirty="0">
                  <a:solidFill>
                    <a:schemeClr val="bg1"/>
                  </a:solidFill>
                  <a:latin typeface="Jost SemiBold" pitchFamily="2" charset="-52"/>
                  <a:ea typeface="Jost SemiBold" pitchFamily="2" charset="-52"/>
                </a:rPr>
                <a:t>млрд руб.</a:t>
              </a:r>
              <a:endParaRPr lang="ru-RU" sz="2200" dirty="0">
                <a:solidFill>
                  <a:schemeClr val="bg1"/>
                </a:solidFill>
                <a:latin typeface="Jost" pitchFamily="2" charset="-52"/>
                <a:ea typeface="Jost" pitchFamily="2" charset="-52"/>
              </a:endParaRPr>
            </a:p>
            <a:p>
              <a:pPr>
                <a:lnSpc>
                  <a:spcPct val="90000"/>
                </a:lnSpc>
              </a:pPr>
              <a:r>
                <a:rPr lang="en-US" sz="2200" dirty="0">
                  <a:solidFill>
                    <a:schemeClr val="bg1"/>
                  </a:solidFill>
                  <a:latin typeface="Jost SemiBold" pitchFamily="2" charset="-52"/>
                  <a:ea typeface="Jost SemiBold" pitchFamily="2" charset="-52"/>
                </a:rPr>
                <a:t> </a:t>
              </a:r>
              <a:endParaRPr lang="ru-RU" sz="2200" dirty="0">
                <a:solidFill>
                  <a:schemeClr val="bg1"/>
                </a:solidFill>
                <a:latin typeface="Jost SemiBold" pitchFamily="2" charset="-52"/>
                <a:ea typeface="Jost SemiBold" pitchFamily="2" charset="-52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1D441D6-C184-63E4-037A-3A0904272B1B}"/>
                </a:ext>
              </a:extLst>
            </p:cNvPr>
            <p:cNvSpPr txBox="1"/>
            <p:nvPr/>
          </p:nvSpPr>
          <p:spPr>
            <a:xfrm>
              <a:off x="9115499" y="5777338"/>
              <a:ext cx="2433234" cy="31316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2200" dirty="0">
                  <a:solidFill>
                    <a:schemeClr val="bg1"/>
                  </a:solidFill>
                  <a:latin typeface="Jost" pitchFamily="2" charset="-52"/>
                  <a:ea typeface="Jost" pitchFamily="2" charset="-52"/>
                </a:rPr>
                <a:t>ежегодная выручка</a:t>
              </a:r>
            </a:p>
          </p:txBody>
        </p:sp>
      </p:grpSp>
      <p:pic>
        <p:nvPicPr>
          <p:cNvPr id="53" name="Рисунок 52" descr="Изображение выглядит как человек, Человеческое лицо, одежда, джентльме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15C3613-75C8-3B53-A9CB-FCE70E137002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3" t="6031" r="32029"/>
          <a:stretch>
            <a:fillRect/>
          </a:stretch>
        </p:blipFill>
        <p:spPr>
          <a:xfrm>
            <a:off x="8965549" y="1084172"/>
            <a:ext cx="3111117" cy="60905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4AAA49-755A-1848-E0E4-E63C2F185D48}"/>
              </a:ext>
            </a:extLst>
          </p:cNvPr>
          <p:cNvSpPr txBox="1"/>
          <p:nvPr/>
        </p:nvSpPr>
        <p:spPr>
          <a:xfrm>
            <a:off x="685293" y="1538917"/>
            <a:ext cx="5245990" cy="165994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ru-RU" sz="1600" dirty="0">
                <a:latin typeface="Jost" pitchFamily="2" charset="-52"/>
                <a:ea typeface="Jost" pitchFamily="2" charset="-52"/>
              </a:rPr>
              <a:t>КиКГЕОСТРОЙ в составе </a:t>
            </a:r>
            <a:r>
              <a:rPr lang="ru-RU" sz="1600" dirty="0" err="1">
                <a:latin typeface="Jost" pitchFamily="2" charset="-52"/>
                <a:ea typeface="Jost" pitchFamily="2" charset="-52"/>
              </a:rPr>
              <a:t>ShellRockk</a:t>
            </a:r>
            <a:r>
              <a:rPr lang="ru-RU" sz="1600" dirty="0">
                <a:latin typeface="Jost" pitchFamily="2" charset="-52"/>
                <a:ea typeface="Jost" pitchFamily="2" charset="-52"/>
              </a:rPr>
              <a:t> — это профессиональный строительный консорциум, объединяющий профильные компании </a:t>
            </a:r>
            <a:br>
              <a:rPr lang="ru-RU" sz="1600" dirty="0">
                <a:latin typeface="Jost" pitchFamily="2" charset="-52"/>
                <a:ea typeface="Jost" pitchFamily="2" charset="-52"/>
              </a:rPr>
            </a:br>
            <a:r>
              <a:rPr lang="ru-RU" sz="1600" dirty="0">
                <a:latin typeface="Jost" pitchFamily="2" charset="-52"/>
                <a:ea typeface="Jost" pitchFamily="2" charset="-52"/>
              </a:rPr>
              <a:t>под единым брендом и управлением. </a:t>
            </a: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ru-RU" sz="1600" dirty="0">
                <a:latin typeface="Jost" pitchFamily="2" charset="-52"/>
                <a:ea typeface="Jost" pitchFamily="2" charset="-52"/>
              </a:rPr>
              <a:t>Мы реализуем сложные строительные объекты, совмещая инженерные, управленческие, </a:t>
            </a:r>
            <a:br>
              <a:rPr lang="ru-RU" sz="1600" dirty="0">
                <a:latin typeface="Jost" pitchFamily="2" charset="-52"/>
                <a:ea typeface="Jost" pitchFamily="2" charset="-52"/>
              </a:rPr>
            </a:br>
            <a:r>
              <a:rPr lang="ru-RU" sz="1600" dirty="0">
                <a:latin typeface="Jost" pitchFamily="2" charset="-52"/>
                <a:ea typeface="Jost" pitchFamily="2" charset="-52"/>
              </a:rPr>
              <a:t>финансовые и технические компетенции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062C4A1F-C0B8-EB91-8EC1-497810957DB8}"/>
              </a:ext>
            </a:extLst>
          </p:cNvPr>
          <p:cNvCxnSpPr>
            <a:cxnSpLocks/>
          </p:cNvCxnSpPr>
          <p:nvPr/>
        </p:nvCxnSpPr>
        <p:spPr>
          <a:xfrm>
            <a:off x="496272" y="1538917"/>
            <a:ext cx="0" cy="1438342"/>
          </a:xfrm>
          <a:prstGeom prst="line">
            <a:avLst/>
          </a:prstGeom>
          <a:ln w="19050">
            <a:solidFill>
              <a:srgbClr val="92D050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9406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F3CA7-27D9-7151-22FA-0BF54CA05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4990C36-29F6-D694-D4FC-4A060541073E}"/>
              </a:ext>
            </a:extLst>
          </p:cNvPr>
          <p:cNvSpPr>
            <a:spLocks/>
          </p:cNvSpPr>
          <p:nvPr/>
        </p:nvSpPr>
        <p:spPr>
          <a:xfrm>
            <a:off x="0" y="-12401"/>
            <a:ext cx="12275043" cy="6858000"/>
          </a:xfrm>
          <a:prstGeom prst="rect">
            <a:avLst/>
          </a:prstGeom>
          <a:gradFill flip="none" rotWithShape="1">
            <a:gsLst>
              <a:gs pos="0">
                <a:srgbClr val="F1F2EB"/>
              </a:gs>
              <a:gs pos="100000">
                <a:srgbClr val="F7F7F7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 descr="Изображение выглядит как на открытом воздухе, облако, пейзаж, неб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AF7F768-4D01-9DDC-5131-B1F0127D05F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8"/>
          <a:stretch>
            <a:fillRect/>
          </a:stretch>
        </p:blipFill>
        <p:spPr>
          <a:xfrm>
            <a:off x="-1" y="1054303"/>
            <a:ext cx="12275043" cy="5810201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B13117C-531C-3C65-F63F-BEE61E23E787}"/>
              </a:ext>
            </a:extLst>
          </p:cNvPr>
          <p:cNvSpPr/>
          <p:nvPr/>
        </p:nvSpPr>
        <p:spPr>
          <a:xfrm rot="10800000">
            <a:off x="-8" y="1046114"/>
            <a:ext cx="12275045" cy="2078454"/>
          </a:xfrm>
          <a:prstGeom prst="rect">
            <a:avLst/>
          </a:prstGeom>
          <a:gradFill>
            <a:gsLst>
              <a:gs pos="76000">
                <a:srgbClr val="F7F7F7"/>
              </a:gs>
              <a:gs pos="38000">
                <a:srgbClr val="F7F7F7">
                  <a:alpha val="51000"/>
                </a:srgbClr>
              </a:gs>
              <a:gs pos="0">
                <a:srgbClr val="F7F7F7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572363D-EA66-935B-B9CA-6CBF859128D9}"/>
              </a:ext>
            </a:extLst>
          </p:cNvPr>
          <p:cNvSpPr txBox="1"/>
          <p:nvPr/>
        </p:nvSpPr>
        <p:spPr>
          <a:xfrm>
            <a:off x="479425" y="1502572"/>
            <a:ext cx="12275042" cy="1992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400">
                <a:latin typeface="Jost" pitchFamily="2" charset="-52"/>
                <a:ea typeface="Jost" pitchFamily="2" charset="-52"/>
              </a:defRPr>
            </a:lvl1pPr>
          </a:lstStyle>
          <a:p>
            <a:r>
              <a:rPr lang="ru-RU" dirty="0"/>
              <a:t>«Я сторонник разделения труда» — профессор Преображенский (М.А. Булгаков, повесть «Собачье сердце»)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8593D9E-5CFA-44E1-640C-57E4C2A4E71A}"/>
              </a:ext>
            </a:extLst>
          </p:cNvPr>
          <p:cNvSpPr txBox="1"/>
          <p:nvPr/>
        </p:nvSpPr>
        <p:spPr>
          <a:xfrm>
            <a:off x="479426" y="934836"/>
            <a:ext cx="9650884" cy="3416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600">
                <a:latin typeface="Jost SemiBold" pitchFamily="2" charset="-52"/>
                <a:ea typeface="Jost SemiBold" pitchFamily="2" charset="-52"/>
              </a:defRPr>
            </a:lvl1pPr>
          </a:lstStyle>
          <a:p>
            <a:r>
              <a:rPr lang="ru-RU" sz="2400" dirty="0"/>
              <a:t>Классика жанра: стратегия с хорошим финалом</a:t>
            </a: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3B303D01-C40B-AA78-12D3-236FD1C52399}"/>
              </a:ext>
            </a:extLst>
          </p:cNvPr>
          <p:cNvGrpSpPr/>
          <p:nvPr/>
        </p:nvGrpSpPr>
        <p:grpSpPr>
          <a:xfrm>
            <a:off x="5390373" y="2280150"/>
            <a:ext cx="322227" cy="322227"/>
            <a:chOff x="5399337" y="2038831"/>
            <a:chExt cx="322227" cy="322227"/>
          </a:xfrm>
        </p:grpSpPr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7524CCC9-E834-7533-A024-9DB4363EFEEB}"/>
                </a:ext>
              </a:extLst>
            </p:cNvPr>
            <p:cNvGrpSpPr/>
            <p:nvPr/>
          </p:nvGrpSpPr>
          <p:grpSpPr>
            <a:xfrm>
              <a:off x="5399337" y="2038831"/>
              <a:ext cx="322227" cy="322227"/>
              <a:chOff x="10210557" y="1340941"/>
              <a:chExt cx="755418" cy="755417"/>
            </a:xfrm>
            <a:effectLst/>
          </p:grpSpPr>
          <p:sp>
            <p:nvSpPr>
              <p:cNvPr id="28" name="Прямоугольник: скругленные углы 27">
                <a:extLst>
                  <a:ext uri="{FF2B5EF4-FFF2-40B4-BE49-F238E27FC236}">
                    <a16:creationId xmlns:a16="http://schemas.microsoft.com/office/drawing/2014/main" id="{E504B5AA-83E2-078B-67F8-079F28EAF36E}"/>
                  </a:ext>
                </a:extLst>
              </p:cNvPr>
              <p:cNvSpPr/>
              <p:nvPr/>
            </p:nvSpPr>
            <p:spPr>
              <a:xfrm>
                <a:off x="10210557" y="1340941"/>
                <a:ext cx="755418" cy="755417"/>
              </a:xfrm>
              <a:prstGeom prst="roundRect">
                <a:avLst>
                  <a:gd name="adj" fmla="val 50000"/>
                </a:avLst>
              </a:prstGeom>
              <a:solidFill>
                <a:srgbClr val="F2F3EE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DEDEDE"/>
                  </a:solidFill>
                </a:endParaRPr>
              </a:p>
            </p:txBody>
          </p:sp>
          <p:sp>
            <p:nvSpPr>
              <p:cNvPr id="34" name="Прямоугольник: скругленные углы 33">
                <a:extLst>
                  <a:ext uri="{FF2B5EF4-FFF2-40B4-BE49-F238E27FC236}">
                    <a16:creationId xmlns:a16="http://schemas.microsoft.com/office/drawing/2014/main" id="{AF06F42D-6A64-25E3-97AB-C72FED64944C}"/>
                  </a:ext>
                </a:extLst>
              </p:cNvPr>
              <p:cNvSpPr/>
              <p:nvPr/>
            </p:nvSpPr>
            <p:spPr>
              <a:xfrm>
                <a:off x="10306312" y="1436703"/>
                <a:ext cx="563893" cy="563893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rgbClr val="92D050"/>
                </a:solidFill>
              </a:ln>
              <a:effectLst>
                <a:outerShdw blurRad="63500" dist="38100" dir="5400000" algn="ctr" rotWithShape="0">
                  <a:srgbClr val="87A90B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pic>
          <p:nvPicPr>
            <p:cNvPr id="27" name="Рисунок 26" descr="Изображение выглядит как черный, темнота&#10;&#10;Содержимое, созданное искусственным интеллектом, может быть неверным.">
              <a:extLst>
                <a:ext uri="{FF2B5EF4-FFF2-40B4-BE49-F238E27FC236}">
                  <a16:creationId xmlns:a16="http://schemas.microsoft.com/office/drawing/2014/main" id="{B7C53286-6699-AF19-0247-42F3F0CD3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4250" y="2123744"/>
              <a:ext cx="152401" cy="152401"/>
            </a:xfrm>
            <a:prstGeom prst="rect">
              <a:avLst/>
            </a:prstGeom>
          </p:spPr>
        </p:pic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879EDE93-997C-62E9-574F-B5E695DEAAB3}"/>
              </a:ext>
            </a:extLst>
          </p:cNvPr>
          <p:cNvGrpSpPr/>
          <p:nvPr/>
        </p:nvGrpSpPr>
        <p:grpSpPr>
          <a:xfrm>
            <a:off x="468791" y="1927961"/>
            <a:ext cx="5456745" cy="1370266"/>
            <a:chOff x="468791" y="2164884"/>
            <a:chExt cx="5456745" cy="1370266"/>
          </a:xfrm>
        </p:grpSpPr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56FD9782-4388-07C5-F4DA-BCA4AA95728C}"/>
                </a:ext>
              </a:extLst>
            </p:cNvPr>
            <p:cNvGrpSpPr/>
            <p:nvPr/>
          </p:nvGrpSpPr>
          <p:grpSpPr>
            <a:xfrm>
              <a:off x="468791" y="2164884"/>
              <a:ext cx="5456745" cy="1370266"/>
              <a:chOff x="468791" y="2164884"/>
              <a:chExt cx="5456745" cy="1370266"/>
            </a:xfrm>
            <a:effectLst>
              <a:outerShdw blurRad="50800" dist="50800" dir="5400000" algn="ctr" rotWithShape="0">
                <a:schemeClr val="tx1">
                  <a:alpha val="20000"/>
                </a:schemeClr>
              </a:outerShdw>
            </a:effectLst>
          </p:grpSpPr>
          <p:sp>
            <p:nvSpPr>
              <p:cNvPr id="4" name="Прямоугольник: скругленные углы 3">
                <a:extLst>
                  <a:ext uri="{FF2B5EF4-FFF2-40B4-BE49-F238E27FC236}">
                    <a16:creationId xmlns:a16="http://schemas.microsoft.com/office/drawing/2014/main" id="{CEF3A217-F780-B159-9F8F-0B558766B2AA}"/>
                  </a:ext>
                </a:extLst>
              </p:cNvPr>
              <p:cNvSpPr/>
              <p:nvPr/>
            </p:nvSpPr>
            <p:spPr>
              <a:xfrm flipV="1">
                <a:off x="468791" y="2169741"/>
                <a:ext cx="5394288" cy="1365409"/>
              </a:xfrm>
              <a:prstGeom prst="roundRect">
                <a:avLst>
                  <a:gd name="adj" fmla="val 15426"/>
                </a:avLst>
              </a:prstGeom>
              <a:solidFill>
                <a:srgbClr val="97BF0D"/>
              </a:solidFill>
              <a:ln w="158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92D050"/>
                  </a:solidFill>
                </a:endParaRPr>
              </a:p>
            </p:txBody>
          </p:sp>
          <p:sp>
            <p:nvSpPr>
              <p:cNvPr id="11" name="Прямоугольник: скругленные углы 10">
                <a:extLst>
                  <a:ext uri="{FF2B5EF4-FFF2-40B4-BE49-F238E27FC236}">
                    <a16:creationId xmlns:a16="http://schemas.microsoft.com/office/drawing/2014/main" id="{03D07643-159C-2533-40BB-5195443967DE}"/>
                  </a:ext>
                </a:extLst>
              </p:cNvPr>
              <p:cNvSpPr/>
              <p:nvPr/>
            </p:nvSpPr>
            <p:spPr>
              <a:xfrm flipV="1">
                <a:off x="531246" y="2164884"/>
                <a:ext cx="5394290" cy="1306596"/>
              </a:xfrm>
              <a:prstGeom prst="roundRect">
                <a:avLst>
                  <a:gd name="adj" fmla="val 15426"/>
                </a:avLst>
              </a:prstGeom>
              <a:solidFill>
                <a:srgbClr val="FFFFFF"/>
              </a:solidFill>
              <a:ln w="3175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92D050"/>
                  </a:solidFill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65BFEFE-1842-94FC-B851-2C6C32852075}"/>
                </a:ext>
              </a:extLst>
            </p:cNvPr>
            <p:cNvSpPr txBox="1"/>
            <p:nvPr/>
          </p:nvSpPr>
          <p:spPr>
            <a:xfrm>
              <a:off x="740927" y="2317429"/>
              <a:ext cx="2852344" cy="19928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2000">
                  <a:latin typeface="Jost Regular" pitchFamily="2" charset="-52"/>
                  <a:ea typeface="Jost Regular" pitchFamily="2" charset="-52"/>
                </a:defRPr>
              </a:lvl1pPr>
            </a:lstStyle>
            <a:p>
              <a:r>
                <a:rPr lang="ru-RU" sz="1400" dirty="0">
                  <a:latin typeface="Jost SemiBold" pitchFamily="2" charset="-52"/>
                  <a:ea typeface="Jost SemiBold" pitchFamily="2" charset="-52"/>
                </a:rPr>
                <a:t>Отсутствие необходимости в ДУС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39B0A15-3709-EC42-EA06-11CF79073B19}"/>
                </a:ext>
              </a:extLst>
            </p:cNvPr>
            <p:cNvSpPr txBox="1"/>
            <p:nvPr/>
          </p:nvSpPr>
          <p:spPr>
            <a:xfrm>
              <a:off x="739957" y="2596855"/>
              <a:ext cx="4932728" cy="78098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1400">
                  <a:latin typeface="Jost" pitchFamily="2" charset="-52"/>
                  <a:ea typeface="Jost" pitchFamily="2" charset="-52"/>
                </a:defRPr>
              </a:lvl1pPr>
            </a:lstStyle>
            <a:p>
              <a:r>
                <a:rPr lang="ru-RU" dirty="0"/>
                <a:t>Мы заменяем собой целый департамент управления строительством. Заказчику не нужно формировать отдельную команду — мы берём функции контроля, оптимизации </a:t>
              </a:r>
              <a:br>
                <a:rPr lang="ru-RU" dirty="0"/>
              </a:br>
              <a:r>
                <a:rPr lang="ru-RU" dirty="0"/>
                <a:t>и управления на себя</a:t>
              </a:r>
            </a:p>
          </p:txBody>
        </p:sp>
        <p:grpSp>
          <p:nvGrpSpPr>
            <p:cNvPr id="39" name="Группа 38">
              <a:extLst>
                <a:ext uri="{FF2B5EF4-FFF2-40B4-BE49-F238E27FC236}">
                  <a16:creationId xmlns:a16="http://schemas.microsoft.com/office/drawing/2014/main" id="{C96BCDB7-FA58-80BA-1490-69E8B23FA84C}"/>
                </a:ext>
              </a:extLst>
            </p:cNvPr>
            <p:cNvGrpSpPr/>
            <p:nvPr/>
          </p:nvGrpSpPr>
          <p:grpSpPr>
            <a:xfrm>
              <a:off x="5495912" y="2268926"/>
              <a:ext cx="322227" cy="322227"/>
              <a:chOff x="5399337" y="2038831"/>
              <a:chExt cx="322227" cy="322227"/>
            </a:xfrm>
          </p:grpSpPr>
          <p:grpSp>
            <p:nvGrpSpPr>
              <p:cNvPr id="40" name="Группа 39">
                <a:extLst>
                  <a:ext uri="{FF2B5EF4-FFF2-40B4-BE49-F238E27FC236}">
                    <a16:creationId xmlns:a16="http://schemas.microsoft.com/office/drawing/2014/main" id="{F0BF4E91-9969-A07E-0B04-22D92C4FA0AE}"/>
                  </a:ext>
                </a:extLst>
              </p:cNvPr>
              <p:cNvGrpSpPr/>
              <p:nvPr/>
            </p:nvGrpSpPr>
            <p:grpSpPr>
              <a:xfrm>
                <a:off x="5399337" y="2038831"/>
                <a:ext cx="322227" cy="322227"/>
                <a:chOff x="10210557" y="1340941"/>
                <a:chExt cx="755418" cy="755417"/>
              </a:xfrm>
              <a:effectLst/>
            </p:grpSpPr>
            <p:sp>
              <p:nvSpPr>
                <p:cNvPr id="42" name="Прямоугольник: скругленные углы 41">
                  <a:extLst>
                    <a:ext uri="{FF2B5EF4-FFF2-40B4-BE49-F238E27FC236}">
                      <a16:creationId xmlns:a16="http://schemas.microsoft.com/office/drawing/2014/main" id="{E3E4E894-04C4-9789-9E9D-7C4A769D634A}"/>
                    </a:ext>
                  </a:extLst>
                </p:cNvPr>
                <p:cNvSpPr/>
                <p:nvPr/>
              </p:nvSpPr>
              <p:spPr>
                <a:xfrm>
                  <a:off x="10210557" y="1340941"/>
                  <a:ext cx="755418" cy="75541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2F3EE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DEDEDE"/>
                    </a:solidFill>
                  </a:endParaRPr>
                </a:p>
              </p:txBody>
            </p:sp>
            <p:sp>
              <p:nvSpPr>
                <p:cNvPr id="46" name="Прямоугольник: скругленные углы 45">
                  <a:extLst>
                    <a:ext uri="{FF2B5EF4-FFF2-40B4-BE49-F238E27FC236}">
                      <a16:creationId xmlns:a16="http://schemas.microsoft.com/office/drawing/2014/main" id="{AB100A7C-7FD1-5555-7349-994476DEF74B}"/>
                    </a:ext>
                  </a:extLst>
                </p:cNvPr>
                <p:cNvSpPr/>
                <p:nvPr/>
              </p:nvSpPr>
              <p:spPr>
                <a:xfrm>
                  <a:off x="10306312" y="1436703"/>
                  <a:ext cx="563893" cy="563893"/>
                </a:xfrm>
                <a:prstGeom prst="roundRect">
                  <a:avLst>
                    <a:gd name="adj" fmla="val 50000"/>
                  </a:avLst>
                </a:prstGeom>
                <a:noFill/>
                <a:ln>
                  <a:solidFill>
                    <a:srgbClr val="92D050"/>
                  </a:solidFill>
                </a:ln>
                <a:effectLst>
                  <a:outerShdw blurRad="63500" dist="38100" dir="5400000" algn="ctr" rotWithShape="0">
                    <a:srgbClr val="87A90B">
                      <a:alpha val="20000"/>
                    </a:srgb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</p:grpSp>
          <p:pic>
            <p:nvPicPr>
              <p:cNvPr id="41" name="Рисунок 40" descr="Изображение выглядит как черный, темнота&#10;&#10;Содержимое, созданное искусственным интеллектом, может быть неверным.">
                <a:extLst>
                  <a:ext uri="{FF2B5EF4-FFF2-40B4-BE49-F238E27FC236}">
                    <a16:creationId xmlns:a16="http://schemas.microsoft.com/office/drawing/2014/main" id="{11675D59-14EB-72EC-816E-C26AB4A749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84250" y="2123744"/>
                <a:ext cx="152401" cy="152401"/>
              </a:xfrm>
              <a:prstGeom prst="rect">
                <a:avLst/>
              </a:prstGeom>
            </p:spPr>
          </p:pic>
        </p:grp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B873E2EA-0E86-B297-66AF-491F28564AEA}"/>
              </a:ext>
            </a:extLst>
          </p:cNvPr>
          <p:cNvGrpSpPr/>
          <p:nvPr/>
        </p:nvGrpSpPr>
        <p:grpSpPr>
          <a:xfrm>
            <a:off x="6255830" y="1927961"/>
            <a:ext cx="5456745" cy="1370266"/>
            <a:chOff x="6255830" y="2164884"/>
            <a:chExt cx="5456745" cy="1370266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3A9A6CAD-093C-CCC4-705F-25FB95A5BE30}"/>
                </a:ext>
              </a:extLst>
            </p:cNvPr>
            <p:cNvGrpSpPr/>
            <p:nvPr/>
          </p:nvGrpSpPr>
          <p:grpSpPr>
            <a:xfrm>
              <a:off x="6255830" y="2164884"/>
              <a:ext cx="5456745" cy="1370266"/>
              <a:chOff x="6255830" y="2164884"/>
              <a:chExt cx="5456745" cy="1370266"/>
            </a:xfrm>
          </p:grpSpPr>
          <p:grpSp>
            <p:nvGrpSpPr>
              <p:cNvPr id="12" name="Группа 11">
                <a:extLst>
                  <a:ext uri="{FF2B5EF4-FFF2-40B4-BE49-F238E27FC236}">
                    <a16:creationId xmlns:a16="http://schemas.microsoft.com/office/drawing/2014/main" id="{19DA38DA-622B-469B-6667-BF8D4AA989EF}"/>
                  </a:ext>
                </a:extLst>
              </p:cNvPr>
              <p:cNvGrpSpPr/>
              <p:nvPr/>
            </p:nvGrpSpPr>
            <p:grpSpPr>
              <a:xfrm>
                <a:off x="6255830" y="2164884"/>
                <a:ext cx="5456745" cy="1370266"/>
                <a:chOff x="6255830" y="2164884"/>
                <a:chExt cx="5456745" cy="1370266"/>
              </a:xfrm>
              <a:effectLst>
                <a:outerShdw blurRad="50800" dist="50800" dir="5400000" algn="ctr" rotWithShape="0">
                  <a:schemeClr val="tx1">
                    <a:alpha val="19000"/>
                  </a:schemeClr>
                </a:outerShdw>
              </a:effectLst>
            </p:grpSpPr>
            <p:sp>
              <p:nvSpPr>
                <p:cNvPr id="59" name="Прямоугольник: скругленные углы 58">
                  <a:extLst>
                    <a:ext uri="{FF2B5EF4-FFF2-40B4-BE49-F238E27FC236}">
                      <a16:creationId xmlns:a16="http://schemas.microsoft.com/office/drawing/2014/main" id="{894401D4-68DA-3996-59B4-2CAF95CDE962}"/>
                    </a:ext>
                  </a:extLst>
                </p:cNvPr>
                <p:cNvSpPr/>
                <p:nvPr/>
              </p:nvSpPr>
              <p:spPr>
                <a:xfrm flipV="1">
                  <a:off x="6255830" y="2169741"/>
                  <a:ext cx="5394288" cy="1365409"/>
                </a:xfrm>
                <a:prstGeom prst="roundRect">
                  <a:avLst>
                    <a:gd name="adj" fmla="val 15426"/>
                  </a:avLst>
                </a:prstGeom>
                <a:solidFill>
                  <a:srgbClr val="97BF0D"/>
                </a:solidFill>
                <a:ln w="158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92D050"/>
                    </a:solidFill>
                  </a:endParaRPr>
                </a:p>
              </p:txBody>
            </p:sp>
            <p:sp>
              <p:nvSpPr>
                <p:cNvPr id="60" name="Прямоугольник: скругленные углы 59">
                  <a:extLst>
                    <a:ext uri="{FF2B5EF4-FFF2-40B4-BE49-F238E27FC236}">
                      <a16:creationId xmlns:a16="http://schemas.microsoft.com/office/drawing/2014/main" id="{3FADA1FF-F1C2-8D39-7DF2-116E2E89092A}"/>
                    </a:ext>
                  </a:extLst>
                </p:cNvPr>
                <p:cNvSpPr/>
                <p:nvPr/>
              </p:nvSpPr>
              <p:spPr>
                <a:xfrm flipV="1">
                  <a:off x="6318285" y="2164884"/>
                  <a:ext cx="5394290" cy="1306596"/>
                </a:xfrm>
                <a:prstGeom prst="roundRect">
                  <a:avLst>
                    <a:gd name="adj" fmla="val 15426"/>
                  </a:avLst>
                </a:prstGeom>
                <a:solidFill>
                  <a:srgbClr val="FFFFFF"/>
                </a:solidFill>
                <a:ln w="3175"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92D050"/>
                    </a:solidFill>
                  </a:endParaRPr>
                </a:p>
              </p:txBody>
            </p:sp>
          </p:grp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AF8BB8B-BADA-788C-82F8-E2095AF2AD76}"/>
                  </a:ext>
                </a:extLst>
              </p:cNvPr>
              <p:cNvSpPr txBox="1"/>
              <p:nvPr/>
            </p:nvSpPr>
            <p:spPr>
              <a:xfrm>
                <a:off x="6550368" y="2360969"/>
                <a:ext cx="3314393" cy="19928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ru-RU"/>
                </a:defPPr>
                <a:lvl1pPr>
                  <a:lnSpc>
                    <a:spcPct val="90000"/>
                  </a:lnSpc>
                  <a:defRPr sz="2000">
                    <a:latin typeface="Jost Regular" pitchFamily="2" charset="-52"/>
                    <a:ea typeface="Jost Regular" pitchFamily="2" charset="-52"/>
                  </a:defRPr>
                </a:lvl1pPr>
              </a:lstStyle>
              <a:p>
                <a:r>
                  <a:rPr lang="ru-RU" sz="1400" dirty="0">
                    <a:latin typeface="Jost SemiBold" pitchFamily="2" charset="-52"/>
                    <a:ea typeface="Jost SemiBold" pitchFamily="2" charset="-52"/>
                  </a:rPr>
                  <a:t>Предлагаем обоснованные изменения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3C350DD-683F-1D34-D705-C3CE8D1676B8}"/>
                  </a:ext>
                </a:extLst>
              </p:cNvPr>
              <p:cNvSpPr txBox="1"/>
              <p:nvPr/>
            </p:nvSpPr>
            <p:spPr>
              <a:xfrm>
                <a:off x="6549399" y="2640395"/>
                <a:ext cx="4686924" cy="58708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ru-RU"/>
                </a:defPPr>
                <a:lvl1pPr>
                  <a:lnSpc>
                    <a:spcPct val="90000"/>
                  </a:lnSpc>
                  <a:defRPr sz="1400">
                    <a:latin typeface="Jost" pitchFamily="2" charset="-52"/>
                    <a:ea typeface="Jost" pitchFamily="2" charset="-52"/>
                  </a:defRPr>
                </a:lvl1pPr>
              </a:lstStyle>
              <a:p>
                <a:r>
                  <a:rPr lang="ru-RU" dirty="0"/>
                  <a:t>Если проект можно улучшить — доказываем это. Предлагаем изменения, которые ускоряют строительство, снижают затраты и уменьшают расходы в эксплуатации</a:t>
                </a:r>
              </a:p>
            </p:txBody>
          </p:sp>
        </p:grpSp>
        <p:grpSp>
          <p:nvGrpSpPr>
            <p:cNvPr id="65" name="Группа 64">
              <a:extLst>
                <a:ext uri="{FF2B5EF4-FFF2-40B4-BE49-F238E27FC236}">
                  <a16:creationId xmlns:a16="http://schemas.microsoft.com/office/drawing/2014/main" id="{451C0635-C21A-08AA-1FB1-38409F3DE6B9}"/>
                </a:ext>
              </a:extLst>
            </p:cNvPr>
            <p:cNvGrpSpPr/>
            <p:nvPr/>
          </p:nvGrpSpPr>
          <p:grpSpPr>
            <a:xfrm>
              <a:off x="11282866" y="2280149"/>
              <a:ext cx="322227" cy="322227"/>
              <a:chOff x="5399337" y="2038831"/>
              <a:chExt cx="322227" cy="322227"/>
            </a:xfrm>
          </p:grpSpPr>
          <p:grpSp>
            <p:nvGrpSpPr>
              <p:cNvPr id="66" name="Группа 65">
                <a:extLst>
                  <a:ext uri="{FF2B5EF4-FFF2-40B4-BE49-F238E27FC236}">
                    <a16:creationId xmlns:a16="http://schemas.microsoft.com/office/drawing/2014/main" id="{466D857F-DBE1-B091-2C03-75EFCB29C490}"/>
                  </a:ext>
                </a:extLst>
              </p:cNvPr>
              <p:cNvGrpSpPr/>
              <p:nvPr/>
            </p:nvGrpSpPr>
            <p:grpSpPr>
              <a:xfrm>
                <a:off x="5399337" y="2038831"/>
                <a:ext cx="322227" cy="322227"/>
                <a:chOff x="10210557" y="1340941"/>
                <a:chExt cx="755418" cy="755417"/>
              </a:xfrm>
              <a:effectLst/>
            </p:grpSpPr>
            <p:sp>
              <p:nvSpPr>
                <p:cNvPr id="68" name="Прямоугольник: скругленные углы 67">
                  <a:extLst>
                    <a:ext uri="{FF2B5EF4-FFF2-40B4-BE49-F238E27FC236}">
                      <a16:creationId xmlns:a16="http://schemas.microsoft.com/office/drawing/2014/main" id="{9B107429-CC7B-493A-1BDB-960EF7BD683C}"/>
                    </a:ext>
                  </a:extLst>
                </p:cNvPr>
                <p:cNvSpPr/>
                <p:nvPr/>
              </p:nvSpPr>
              <p:spPr>
                <a:xfrm>
                  <a:off x="10210557" y="1340941"/>
                  <a:ext cx="755418" cy="75541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2F3EE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DEDEDE"/>
                    </a:solidFill>
                  </a:endParaRPr>
                </a:p>
              </p:txBody>
            </p:sp>
            <p:sp>
              <p:nvSpPr>
                <p:cNvPr id="69" name="Прямоугольник: скругленные углы 68">
                  <a:extLst>
                    <a:ext uri="{FF2B5EF4-FFF2-40B4-BE49-F238E27FC236}">
                      <a16:creationId xmlns:a16="http://schemas.microsoft.com/office/drawing/2014/main" id="{1FCE72E0-7B8E-A3C6-7DBE-B12DF279CD07}"/>
                    </a:ext>
                  </a:extLst>
                </p:cNvPr>
                <p:cNvSpPr/>
                <p:nvPr/>
              </p:nvSpPr>
              <p:spPr>
                <a:xfrm>
                  <a:off x="10306312" y="1436703"/>
                  <a:ext cx="563893" cy="563893"/>
                </a:xfrm>
                <a:prstGeom prst="roundRect">
                  <a:avLst>
                    <a:gd name="adj" fmla="val 50000"/>
                  </a:avLst>
                </a:prstGeom>
                <a:noFill/>
                <a:ln>
                  <a:solidFill>
                    <a:srgbClr val="92D050"/>
                  </a:solidFill>
                </a:ln>
                <a:effectLst>
                  <a:outerShdw blurRad="63500" dist="38100" dir="5400000" algn="ctr" rotWithShape="0">
                    <a:srgbClr val="87A90B">
                      <a:alpha val="20000"/>
                    </a:srgb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</p:grpSp>
          <p:pic>
            <p:nvPicPr>
              <p:cNvPr id="67" name="Рисунок 66" descr="Изображение выглядит как черный, темнота&#10;&#10;Содержимое, созданное искусственным интеллектом, может быть неверным.">
                <a:extLst>
                  <a:ext uri="{FF2B5EF4-FFF2-40B4-BE49-F238E27FC236}">
                    <a16:creationId xmlns:a16="http://schemas.microsoft.com/office/drawing/2014/main" id="{CD76DB41-EC0B-CAAB-93B5-905E02A6EB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84250" y="2123744"/>
                <a:ext cx="152401" cy="152401"/>
              </a:xfrm>
              <a:prstGeom prst="rect">
                <a:avLst/>
              </a:prstGeom>
            </p:spPr>
          </p:pic>
        </p:grp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A256664A-1467-60FD-6F8C-A6B8FA8E63CC}"/>
              </a:ext>
            </a:extLst>
          </p:cNvPr>
          <p:cNvGrpSpPr/>
          <p:nvPr/>
        </p:nvGrpSpPr>
        <p:grpSpPr>
          <a:xfrm>
            <a:off x="468791" y="3395427"/>
            <a:ext cx="5456743" cy="1320055"/>
            <a:chOff x="468791" y="3682031"/>
            <a:chExt cx="5456743" cy="1320055"/>
          </a:xfrm>
          <a:effectLst>
            <a:outerShdw blurRad="50800" dist="50800" dir="5400000" algn="ctr" rotWithShape="0">
              <a:schemeClr val="tx1">
                <a:alpha val="18000"/>
              </a:schemeClr>
            </a:outerShdw>
          </a:effectLst>
        </p:grpSpPr>
        <p:sp>
          <p:nvSpPr>
            <p:cNvPr id="70" name="Прямоугольник: скругленные углы 69">
              <a:extLst>
                <a:ext uri="{FF2B5EF4-FFF2-40B4-BE49-F238E27FC236}">
                  <a16:creationId xmlns:a16="http://schemas.microsoft.com/office/drawing/2014/main" id="{561FD0DD-2F2F-D0BF-6D07-40F8BE90F359}"/>
                </a:ext>
              </a:extLst>
            </p:cNvPr>
            <p:cNvSpPr/>
            <p:nvPr/>
          </p:nvSpPr>
          <p:spPr>
            <a:xfrm flipV="1">
              <a:off x="468791" y="3698167"/>
              <a:ext cx="5394288" cy="1303919"/>
            </a:xfrm>
            <a:prstGeom prst="roundRect">
              <a:avLst>
                <a:gd name="adj" fmla="val 15426"/>
              </a:avLst>
            </a:prstGeom>
            <a:solidFill>
              <a:srgbClr val="97BF0D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  <p:grpSp>
          <p:nvGrpSpPr>
            <p:cNvPr id="29" name="Группа 28">
              <a:extLst>
                <a:ext uri="{FF2B5EF4-FFF2-40B4-BE49-F238E27FC236}">
                  <a16:creationId xmlns:a16="http://schemas.microsoft.com/office/drawing/2014/main" id="{3C483D45-39B0-0223-3DB6-CD1246D01F15}"/>
                </a:ext>
              </a:extLst>
            </p:cNvPr>
            <p:cNvGrpSpPr/>
            <p:nvPr/>
          </p:nvGrpSpPr>
          <p:grpSpPr>
            <a:xfrm>
              <a:off x="531246" y="3682031"/>
              <a:ext cx="5394288" cy="1267977"/>
              <a:chOff x="520612" y="1940154"/>
              <a:chExt cx="5394290" cy="1267977"/>
            </a:xfrm>
          </p:grpSpPr>
          <p:sp>
            <p:nvSpPr>
              <p:cNvPr id="30" name="Прямоугольник: скругленные углы 29">
                <a:extLst>
                  <a:ext uri="{FF2B5EF4-FFF2-40B4-BE49-F238E27FC236}">
                    <a16:creationId xmlns:a16="http://schemas.microsoft.com/office/drawing/2014/main" id="{3C1C50BE-65A8-193F-DF05-3615A07AEA7A}"/>
                  </a:ext>
                </a:extLst>
              </p:cNvPr>
              <p:cNvSpPr/>
              <p:nvPr/>
            </p:nvSpPr>
            <p:spPr>
              <a:xfrm flipV="1">
                <a:off x="520612" y="1940154"/>
                <a:ext cx="5394290" cy="1267977"/>
              </a:xfrm>
              <a:prstGeom prst="roundRect">
                <a:avLst>
                  <a:gd name="adj" fmla="val 15426"/>
                </a:avLst>
              </a:prstGeom>
              <a:solidFill>
                <a:srgbClr val="FFFFFF"/>
              </a:solidFill>
              <a:ln w="3175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92D050"/>
                  </a:solidFill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DDD6244-0286-04F2-62DE-B1C2907992C1}"/>
                  </a:ext>
                </a:extLst>
              </p:cNvPr>
              <p:cNvSpPr txBox="1"/>
              <p:nvPr/>
            </p:nvSpPr>
            <p:spPr>
              <a:xfrm>
                <a:off x="752663" y="2131071"/>
                <a:ext cx="2852344" cy="19928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ru-RU"/>
                </a:defPPr>
                <a:lvl1pPr>
                  <a:lnSpc>
                    <a:spcPct val="90000"/>
                  </a:lnSpc>
                  <a:defRPr sz="2000">
                    <a:latin typeface="Jost Regular" pitchFamily="2" charset="-52"/>
                    <a:ea typeface="Jost Regular" pitchFamily="2" charset="-52"/>
                  </a:defRPr>
                </a:lvl1pPr>
              </a:lstStyle>
              <a:p>
                <a:r>
                  <a:rPr lang="ru-RU" sz="1400" dirty="0">
                    <a:latin typeface="Jost SemiBold" pitchFamily="2" charset="-52"/>
                    <a:ea typeface="Jost SemiBold" pitchFamily="2" charset="-52"/>
                  </a:rPr>
                  <a:t>Экономия бюджета как результат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F19B07D-7979-96B5-D6CD-A77DB54459A1}"/>
                  </a:ext>
                </a:extLst>
              </p:cNvPr>
              <p:cNvSpPr txBox="1"/>
              <p:nvPr/>
            </p:nvSpPr>
            <p:spPr>
              <a:xfrm>
                <a:off x="751693" y="2410497"/>
                <a:ext cx="4739567" cy="58708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ru-RU"/>
                </a:defPPr>
                <a:lvl1pPr>
                  <a:lnSpc>
                    <a:spcPct val="90000"/>
                  </a:lnSpc>
                  <a:defRPr sz="1400">
                    <a:latin typeface="Jost" pitchFamily="2" charset="-52"/>
                    <a:ea typeface="Jost" pitchFamily="2" charset="-52"/>
                  </a:defRPr>
                </a:lvl1pPr>
              </a:lstStyle>
              <a:p>
                <a:r>
                  <a:rPr lang="ru-RU" dirty="0"/>
                  <a:t>Наш подход снижает затраты не формально, а по сути. </a:t>
                </a:r>
                <a:br>
                  <a:rPr lang="ru-RU" dirty="0"/>
                </a:br>
                <a:r>
                  <a:rPr lang="ru-RU" dirty="0"/>
                  <a:t>Мы пересматриваем решения и находим способы сократить бюджет без потери качества</a:t>
                </a:r>
              </a:p>
            </p:txBody>
          </p:sp>
        </p:grpSp>
      </p:grpSp>
      <p:grpSp>
        <p:nvGrpSpPr>
          <p:cNvPr id="94" name="Группа 93">
            <a:extLst>
              <a:ext uri="{FF2B5EF4-FFF2-40B4-BE49-F238E27FC236}">
                <a16:creationId xmlns:a16="http://schemas.microsoft.com/office/drawing/2014/main" id="{77CEAC77-4BCA-2431-A604-E87F5954DF5E}"/>
              </a:ext>
            </a:extLst>
          </p:cNvPr>
          <p:cNvGrpSpPr/>
          <p:nvPr/>
        </p:nvGrpSpPr>
        <p:grpSpPr>
          <a:xfrm>
            <a:off x="5495912" y="3523081"/>
            <a:ext cx="322227" cy="322227"/>
            <a:chOff x="5399337" y="2038831"/>
            <a:chExt cx="322227" cy="322227"/>
          </a:xfrm>
        </p:grpSpPr>
        <p:grpSp>
          <p:nvGrpSpPr>
            <p:cNvPr id="95" name="Группа 94">
              <a:extLst>
                <a:ext uri="{FF2B5EF4-FFF2-40B4-BE49-F238E27FC236}">
                  <a16:creationId xmlns:a16="http://schemas.microsoft.com/office/drawing/2014/main" id="{918867B4-B4C1-C70F-882B-11F60B99461C}"/>
                </a:ext>
              </a:extLst>
            </p:cNvPr>
            <p:cNvGrpSpPr/>
            <p:nvPr/>
          </p:nvGrpSpPr>
          <p:grpSpPr>
            <a:xfrm>
              <a:off x="5399337" y="2038831"/>
              <a:ext cx="322227" cy="322227"/>
              <a:chOff x="10210557" y="1340941"/>
              <a:chExt cx="755418" cy="755417"/>
            </a:xfrm>
            <a:effectLst/>
          </p:grpSpPr>
          <p:sp>
            <p:nvSpPr>
              <p:cNvPr id="99" name="Прямоугольник: скругленные углы 98">
                <a:extLst>
                  <a:ext uri="{FF2B5EF4-FFF2-40B4-BE49-F238E27FC236}">
                    <a16:creationId xmlns:a16="http://schemas.microsoft.com/office/drawing/2014/main" id="{CA8720AD-F53E-1960-58EA-0A43F0CF3A9F}"/>
                  </a:ext>
                </a:extLst>
              </p:cNvPr>
              <p:cNvSpPr/>
              <p:nvPr/>
            </p:nvSpPr>
            <p:spPr>
              <a:xfrm>
                <a:off x="10210557" y="1340941"/>
                <a:ext cx="755418" cy="755417"/>
              </a:xfrm>
              <a:prstGeom prst="roundRect">
                <a:avLst>
                  <a:gd name="adj" fmla="val 50000"/>
                </a:avLst>
              </a:prstGeom>
              <a:solidFill>
                <a:srgbClr val="F2F3EE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DEDEDE"/>
                  </a:solidFill>
                </a:endParaRPr>
              </a:p>
            </p:txBody>
          </p:sp>
          <p:sp>
            <p:nvSpPr>
              <p:cNvPr id="101" name="Прямоугольник: скругленные углы 100">
                <a:extLst>
                  <a:ext uri="{FF2B5EF4-FFF2-40B4-BE49-F238E27FC236}">
                    <a16:creationId xmlns:a16="http://schemas.microsoft.com/office/drawing/2014/main" id="{27DA08D8-DEEE-7C5F-73A6-3460DF28ACBC}"/>
                  </a:ext>
                </a:extLst>
              </p:cNvPr>
              <p:cNvSpPr/>
              <p:nvPr/>
            </p:nvSpPr>
            <p:spPr>
              <a:xfrm>
                <a:off x="10306312" y="1436703"/>
                <a:ext cx="563893" cy="563893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rgbClr val="92D050"/>
                </a:solidFill>
              </a:ln>
              <a:effectLst>
                <a:outerShdw blurRad="63500" dist="38100" dir="5400000" algn="ctr" rotWithShape="0">
                  <a:srgbClr val="87A90B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pic>
          <p:nvPicPr>
            <p:cNvPr id="96" name="Рисунок 95" descr="Изображение выглядит как черный, темнота&#10;&#10;Содержимое, созданное искусственным интеллектом, может быть неверным.">
              <a:extLst>
                <a:ext uri="{FF2B5EF4-FFF2-40B4-BE49-F238E27FC236}">
                  <a16:creationId xmlns:a16="http://schemas.microsoft.com/office/drawing/2014/main" id="{16406093-F92F-686B-687A-218FB5ABA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4250" y="2123744"/>
              <a:ext cx="152401" cy="152401"/>
            </a:xfrm>
            <a:prstGeom prst="rect">
              <a:avLst/>
            </a:prstGeom>
          </p:spPr>
        </p:pic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5333855-178C-E841-7AC6-AD4BF91F7D1E}"/>
              </a:ext>
            </a:extLst>
          </p:cNvPr>
          <p:cNvGrpSpPr/>
          <p:nvPr/>
        </p:nvGrpSpPr>
        <p:grpSpPr>
          <a:xfrm>
            <a:off x="468791" y="4812683"/>
            <a:ext cx="5456744" cy="1348810"/>
            <a:chOff x="468791" y="5096886"/>
            <a:chExt cx="5456744" cy="1348810"/>
          </a:xfrm>
          <a:effectLst>
            <a:outerShdw blurRad="50800" dist="50800" dir="5400000" algn="ctr" rotWithShape="0">
              <a:schemeClr val="tx1">
                <a:alpha val="18000"/>
              </a:schemeClr>
            </a:outerShdw>
          </a:effectLst>
        </p:grpSpPr>
        <p:sp>
          <p:nvSpPr>
            <p:cNvPr id="71" name="Прямоугольник: скругленные углы 70">
              <a:extLst>
                <a:ext uri="{FF2B5EF4-FFF2-40B4-BE49-F238E27FC236}">
                  <a16:creationId xmlns:a16="http://schemas.microsoft.com/office/drawing/2014/main" id="{63B4F385-06D4-6CCE-CA8B-92DFF2C0A6E9}"/>
                </a:ext>
              </a:extLst>
            </p:cNvPr>
            <p:cNvSpPr/>
            <p:nvPr/>
          </p:nvSpPr>
          <p:spPr>
            <a:xfrm flipV="1">
              <a:off x="468791" y="5141777"/>
              <a:ext cx="5394288" cy="1303919"/>
            </a:xfrm>
            <a:prstGeom prst="roundRect">
              <a:avLst>
                <a:gd name="adj" fmla="val 15426"/>
              </a:avLst>
            </a:prstGeom>
            <a:solidFill>
              <a:srgbClr val="97BF0D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8193DB61-BB03-96D1-4484-DF1995BE3DE7}"/>
                </a:ext>
              </a:extLst>
            </p:cNvPr>
            <p:cNvGrpSpPr/>
            <p:nvPr/>
          </p:nvGrpSpPr>
          <p:grpSpPr>
            <a:xfrm>
              <a:off x="531246" y="5096886"/>
              <a:ext cx="5394289" cy="1267977"/>
              <a:chOff x="468790" y="1940155"/>
              <a:chExt cx="5394289" cy="1267977"/>
            </a:xfrm>
          </p:grpSpPr>
          <p:sp>
            <p:nvSpPr>
              <p:cNvPr id="35" name="Прямоугольник: скругленные углы 34">
                <a:extLst>
                  <a:ext uri="{FF2B5EF4-FFF2-40B4-BE49-F238E27FC236}">
                    <a16:creationId xmlns:a16="http://schemas.microsoft.com/office/drawing/2014/main" id="{E731C43B-EFC9-9759-74B4-93C53E616ABF}"/>
                  </a:ext>
                </a:extLst>
              </p:cNvPr>
              <p:cNvSpPr/>
              <p:nvPr/>
            </p:nvSpPr>
            <p:spPr>
              <a:xfrm flipV="1">
                <a:off x="468790" y="1940155"/>
                <a:ext cx="5394289" cy="1267977"/>
              </a:xfrm>
              <a:prstGeom prst="roundRect">
                <a:avLst>
                  <a:gd name="adj" fmla="val 15426"/>
                </a:avLst>
              </a:prstGeom>
              <a:solidFill>
                <a:srgbClr val="FFFFFF"/>
              </a:solidFill>
              <a:ln w="3175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92D050"/>
                  </a:solidFill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7BAE0DD-3509-B13E-331C-18F482018B93}"/>
                  </a:ext>
                </a:extLst>
              </p:cNvPr>
              <p:cNvSpPr txBox="1"/>
              <p:nvPr/>
            </p:nvSpPr>
            <p:spPr>
              <a:xfrm>
                <a:off x="678472" y="2131071"/>
                <a:ext cx="2852344" cy="19928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ru-RU"/>
                </a:defPPr>
                <a:lvl1pPr>
                  <a:lnSpc>
                    <a:spcPct val="90000"/>
                  </a:lnSpc>
                  <a:defRPr sz="2000">
                    <a:latin typeface="Jost Regular" pitchFamily="2" charset="-52"/>
                    <a:ea typeface="Jost Regular" pitchFamily="2" charset="-52"/>
                  </a:defRPr>
                </a:lvl1pPr>
              </a:lstStyle>
              <a:p>
                <a:r>
                  <a:rPr lang="ru-RU" sz="1400" dirty="0">
                    <a:latin typeface="Jost SemiBold" pitchFamily="2" charset="-52"/>
                    <a:ea typeface="Jost SemiBold" pitchFamily="2" charset="-52"/>
                  </a:rPr>
                  <a:t>Против формального подхода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F411126-78C3-DE16-48F3-43779566E3AC}"/>
                  </a:ext>
                </a:extLst>
              </p:cNvPr>
              <p:cNvSpPr txBox="1"/>
              <p:nvPr/>
            </p:nvSpPr>
            <p:spPr>
              <a:xfrm>
                <a:off x="677502" y="2410497"/>
                <a:ext cx="4739567" cy="58708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ru-RU"/>
                </a:defPPr>
                <a:lvl1pPr>
                  <a:lnSpc>
                    <a:spcPct val="90000"/>
                  </a:lnSpc>
                  <a:defRPr sz="1400">
                    <a:latin typeface="Jost" pitchFamily="2" charset="-52"/>
                    <a:ea typeface="Jost" pitchFamily="2" charset="-52"/>
                  </a:defRPr>
                </a:lvl1pPr>
              </a:lstStyle>
              <a:p>
                <a:r>
                  <a:rPr lang="ru-RU" dirty="0"/>
                  <a:t>Мы не действуем по шаблону. Всегда ищем суть проекта</a:t>
                </a:r>
                <a:br>
                  <a:rPr lang="ru-RU" dirty="0"/>
                </a:br>
                <a:r>
                  <a:rPr lang="ru-RU" dirty="0"/>
                  <a:t>и предлагаем решения, которые работают, а не просто соответствуют документации</a:t>
                </a:r>
              </a:p>
            </p:txBody>
          </p:sp>
        </p:grpSp>
      </p:grpSp>
      <p:grpSp>
        <p:nvGrpSpPr>
          <p:cNvPr id="111" name="Группа 110">
            <a:extLst>
              <a:ext uri="{FF2B5EF4-FFF2-40B4-BE49-F238E27FC236}">
                <a16:creationId xmlns:a16="http://schemas.microsoft.com/office/drawing/2014/main" id="{46BE2E2D-6CF3-EE86-49AA-2900C834ECDB}"/>
              </a:ext>
            </a:extLst>
          </p:cNvPr>
          <p:cNvGrpSpPr/>
          <p:nvPr/>
        </p:nvGrpSpPr>
        <p:grpSpPr>
          <a:xfrm>
            <a:off x="5495912" y="4905727"/>
            <a:ext cx="322227" cy="322227"/>
            <a:chOff x="5399337" y="2038831"/>
            <a:chExt cx="322227" cy="322227"/>
          </a:xfrm>
        </p:grpSpPr>
        <p:grpSp>
          <p:nvGrpSpPr>
            <p:cNvPr id="114" name="Группа 113">
              <a:extLst>
                <a:ext uri="{FF2B5EF4-FFF2-40B4-BE49-F238E27FC236}">
                  <a16:creationId xmlns:a16="http://schemas.microsoft.com/office/drawing/2014/main" id="{43EC3EFD-1BEF-D72A-ED99-6591919C9BFE}"/>
                </a:ext>
              </a:extLst>
            </p:cNvPr>
            <p:cNvGrpSpPr/>
            <p:nvPr/>
          </p:nvGrpSpPr>
          <p:grpSpPr>
            <a:xfrm>
              <a:off x="5399337" y="2038831"/>
              <a:ext cx="322227" cy="322227"/>
              <a:chOff x="10210557" y="1340941"/>
              <a:chExt cx="755418" cy="755417"/>
            </a:xfrm>
            <a:effectLst/>
          </p:grpSpPr>
          <p:sp>
            <p:nvSpPr>
              <p:cNvPr id="116" name="Прямоугольник: скругленные углы 115">
                <a:extLst>
                  <a:ext uri="{FF2B5EF4-FFF2-40B4-BE49-F238E27FC236}">
                    <a16:creationId xmlns:a16="http://schemas.microsoft.com/office/drawing/2014/main" id="{44BD2860-B2DB-BA54-FC2E-4EA9FB924548}"/>
                  </a:ext>
                </a:extLst>
              </p:cNvPr>
              <p:cNvSpPr/>
              <p:nvPr/>
            </p:nvSpPr>
            <p:spPr>
              <a:xfrm>
                <a:off x="10210557" y="1340941"/>
                <a:ext cx="755418" cy="755417"/>
              </a:xfrm>
              <a:prstGeom prst="roundRect">
                <a:avLst>
                  <a:gd name="adj" fmla="val 50000"/>
                </a:avLst>
              </a:prstGeom>
              <a:solidFill>
                <a:srgbClr val="F2F3EE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DEDEDE"/>
                  </a:solidFill>
                </a:endParaRPr>
              </a:p>
            </p:txBody>
          </p:sp>
          <p:sp>
            <p:nvSpPr>
              <p:cNvPr id="117" name="Прямоугольник: скругленные углы 116">
                <a:extLst>
                  <a:ext uri="{FF2B5EF4-FFF2-40B4-BE49-F238E27FC236}">
                    <a16:creationId xmlns:a16="http://schemas.microsoft.com/office/drawing/2014/main" id="{D820D631-89F6-FAAC-8D45-9E24D7B2B24F}"/>
                  </a:ext>
                </a:extLst>
              </p:cNvPr>
              <p:cNvSpPr/>
              <p:nvPr/>
            </p:nvSpPr>
            <p:spPr>
              <a:xfrm>
                <a:off x="10306312" y="1436703"/>
                <a:ext cx="563893" cy="563893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rgbClr val="92D050"/>
                </a:solidFill>
              </a:ln>
              <a:effectLst>
                <a:outerShdw blurRad="63500" dist="38100" dir="5400000" algn="ctr" rotWithShape="0">
                  <a:srgbClr val="87A90B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pic>
          <p:nvPicPr>
            <p:cNvPr id="115" name="Рисунок 114" descr="Изображение выглядит как черный, темнота&#10;&#10;Содержимое, созданное искусственным интеллектом, может быть неверным.">
              <a:extLst>
                <a:ext uri="{FF2B5EF4-FFF2-40B4-BE49-F238E27FC236}">
                  <a16:creationId xmlns:a16="http://schemas.microsoft.com/office/drawing/2014/main" id="{B3E05A6B-EB4E-10DD-FCB7-08015623E1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4250" y="2123744"/>
              <a:ext cx="152401" cy="152401"/>
            </a:xfrm>
            <a:prstGeom prst="rect">
              <a:avLst/>
            </a:prstGeom>
          </p:spPr>
        </p:pic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B51C107B-B734-EFEF-2D1F-E7490DC7C0C5}"/>
              </a:ext>
            </a:extLst>
          </p:cNvPr>
          <p:cNvGrpSpPr/>
          <p:nvPr/>
        </p:nvGrpSpPr>
        <p:grpSpPr>
          <a:xfrm>
            <a:off x="6255830" y="4809691"/>
            <a:ext cx="5456744" cy="1348810"/>
            <a:chOff x="6255830" y="5096886"/>
            <a:chExt cx="5456744" cy="1348810"/>
          </a:xfrm>
          <a:effectLst>
            <a:outerShdw blurRad="50800" dist="50800" dir="5400000" algn="ctr" rotWithShape="0">
              <a:schemeClr val="tx1">
                <a:alpha val="19000"/>
              </a:schemeClr>
            </a:outerShdw>
          </a:effectLst>
        </p:grpSpPr>
        <p:sp>
          <p:nvSpPr>
            <p:cNvPr id="72" name="Прямоугольник: скругленные углы 71">
              <a:extLst>
                <a:ext uri="{FF2B5EF4-FFF2-40B4-BE49-F238E27FC236}">
                  <a16:creationId xmlns:a16="http://schemas.microsoft.com/office/drawing/2014/main" id="{FE851EE5-09B2-1E90-D708-53EE0F0B9216}"/>
                </a:ext>
              </a:extLst>
            </p:cNvPr>
            <p:cNvSpPr/>
            <p:nvPr/>
          </p:nvSpPr>
          <p:spPr>
            <a:xfrm flipV="1">
              <a:off x="6255830" y="5141777"/>
              <a:ext cx="5394288" cy="1303919"/>
            </a:xfrm>
            <a:prstGeom prst="roundRect">
              <a:avLst>
                <a:gd name="adj" fmla="val 15426"/>
              </a:avLst>
            </a:prstGeom>
            <a:solidFill>
              <a:srgbClr val="97BF0D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  <p:sp>
          <p:nvSpPr>
            <p:cNvPr id="47" name="Прямоугольник: скругленные углы 46">
              <a:extLst>
                <a:ext uri="{FF2B5EF4-FFF2-40B4-BE49-F238E27FC236}">
                  <a16:creationId xmlns:a16="http://schemas.microsoft.com/office/drawing/2014/main" id="{396E72EA-D60F-E4AD-4AC3-69A52CBE251E}"/>
                </a:ext>
              </a:extLst>
            </p:cNvPr>
            <p:cNvSpPr/>
            <p:nvPr/>
          </p:nvSpPr>
          <p:spPr>
            <a:xfrm flipV="1">
              <a:off x="6318285" y="5096886"/>
              <a:ext cx="5394289" cy="1267977"/>
            </a:xfrm>
            <a:prstGeom prst="roundRect">
              <a:avLst>
                <a:gd name="adj" fmla="val 15426"/>
              </a:avLst>
            </a:prstGeom>
            <a:solidFill>
              <a:srgbClr val="FFFFFF"/>
            </a:solidFill>
            <a:ln w="31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BC648FF5-D859-E941-9ABC-DA4EAB18BFEC}"/>
              </a:ext>
            </a:extLst>
          </p:cNvPr>
          <p:cNvSpPr txBox="1"/>
          <p:nvPr/>
        </p:nvSpPr>
        <p:spPr>
          <a:xfrm>
            <a:off x="6551911" y="5000608"/>
            <a:ext cx="3578399" cy="1992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0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ru-RU" sz="1400" dirty="0">
                <a:latin typeface="Jost SemiBold" pitchFamily="2" charset="-52"/>
                <a:ea typeface="Jost SemiBold" pitchFamily="2" charset="-52"/>
              </a:rPr>
              <a:t>Нас зовут туда, где другие не справились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E7F74FE-641B-D670-D94F-B6EEE50C0C20}"/>
              </a:ext>
            </a:extLst>
          </p:cNvPr>
          <p:cNvSpPr txBox="1"/>
          <p:nvPr/>
        </p:nvSpPr>
        <p:spPr>
          <a:xfrm>
            <a:off x="6551911" y="5280034"/>
            <a:ext cx="4206734" cy="58708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400">
                <a:latin typeface="Jost" pitchFamily="2" charset="-52"/>
                <a:ea typeface="Jost" pitchFamily="2" charset="-52"/>
              </a:defRPr>
            </a:lvl1pPr>
          </a:lstStyle>
          <a:p>
            <a:r>
              <a:rPr lang="ru-RU" dirty="0"/>
              <a:t>Кризисные проекты и сложные объекты — наша специализация. Мы не отказываемся, когда трудно, </a:t>
            </a:r>
            <a:br>
              <a:rPr lang="ru-RU" dirty="0"/>
            </a:br>
            <a:r>
              <a:rPr lang="ru-RU" dirty="0"/>
              <a:t>а доводим до результата</a:t>
            </a:r>
          </a:p>
        </p:txBody>
      </p:sp>
      <p:grpSp>
        <p:nvGrpSpPr>
          <p:cNvPr id="128" name="Группа 127">
            <a:extLst>
              <a:ext uri="{FF2B5EF4-FFF2-40B4-BE49-F238E27FC236}">
                <a16:creationId xmlns:a16="http://schemas.microsoft.com/office/drawing/2014/main" id="{5091E9D6-30D1-F772-442E-04DE433BEA01}"/>
              </a:ext>
            </a:extLst>
          </p:cNvPr>
          <p:cNvGrpSpPr/>
          <p:nvPr/>
        </p:nvGrpSpPr>
        <p:grpSpPr>
          <a:xfrm>
            <a:off x="11282866" y="4905727"/>
            <a:ext cx="322227" cy="322227"/>
            <a:chOff x="5399338" y="2038831"/>
            <a:chExt cx="322227" cy="322227"/>
          </a:xfrm>
        </p:grpSpPr>
        <p:grpSp>
          <p:nvGrpSpPr>
            <p:cNvPr id="131" name="Группа 130">
              <a:extLst>
                <a:ext uri="{FF2B5EF4-FFF2-40B4-BE49-F238E27FC236}">
                  <a16:creationId xmlns:a16="http://schemas.microsoft.com/office/drawing/2014/main" id="{C1E4C633-43BC-5E43-668C-830974FC35DB}"/>
                </a:ext>
              </a:extLst>
            </p:cNvPr>
            <p:cNvGrpSpPr/>
            <p:nvPr/>
          </p:nvGrpSpPr>
          <p:grpSpPr>
            <a:xfrm>
              <a:off x="5399338" y="2038831"/>
              <a:ext cx="322227" cy="322227"/>
              <a:chOff x="10210559" y="1340941"/>
              <a:chExt cx="755418" cy="755417"/>
            </a:xfrm>
            <a:effectLst/>
          </p:grpSpPr>
          <p:sp>
            <p:nvSpPr>
              <p:cNvPr id="138" name="Прямоугольник: скругленные углы 137">
                <a:extLst>
                  <a:ext uri="{FF2B5EF4-FFF2-40B4-BE49-F238E27FC236}">
                    <a16:creationId xmlns:a16="http://schemas.microsoft.com/office/drawing/2014/main" id="{58785BAF-E59F-A1E6-FF29-7EA807718DEF}"/>
                  </a:ext>
                </a:extLst>
              </p:cNvPr>
              <p:cNvSpPr/>
              <p:nvPr/>
            </p:nvSpPr>
            <p:spPr>
              <a:xfrm>
                <a:off x="10210559" y="1340941"/>
                <a:ext cx="755418" cy="755417"/>
              </a:xfrm>
              <a:prstGeom prst="roundRect">
                <a:avLst>
                  <a:gd name="adj" fmla="val 50000"/>
                </a:avLst>
              </a:prstGeom>
              <a:solidFill>
                <a:srgbClr val="F2F3EE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DEDEDE"/>
                  </a:solidFill>
                </a:endParaRPr>
              </a:p>
            </p:txBody>
          </p:sp>
          <p:sp>
            <p:nvSpPr>
              <p:cNvPr id="140" name="Прямоугольник: скругленные углы 139">
                <a:extLst>
                  <a:ext uri="{FF2B5EF4-FFF2-40B4-BE49-F238E27FC236}">
                    <a16:creationId xmlns:a16="http://schemas.microsoft.com/office/drawing/2014/main" id="{CF7B2CBE-0FAB-AB26-CE3E-67351B94FEF3}"/>
                  </a:ext>
                </a:extLst>
              </p:cNvPr>
              <p:cNvSpPr/>
              <p:nvPr/>
            </p:nvSpPr>
            <p:spPr>
              <a:xfrm>
                <a:off x="10306312" y="1436703"/>
                <a:ext cx="563893" cy="563893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rgbClr val="92D050"/>
                </a:solidFill>
              </a:ln>
              <a:effectLst>
                <a:outerShdw blurRad="63500" dist="38100" dir="5400000" algn="ctr" rotWithShape="0">
                  <a:srgbClr val="87A90B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pic>
          <p:nvPicPr>
            <p:cNvPr id="137" name="Рисунок 136" descr="Изображение выглядит как черный, темнота&#10;&#10;Содержимое, созданное искусственным интеллектом, может быть неверным.">
              <a:extLst>
                <a:ext uri="{FF2B5EF4-FFF2-40B4-BE49-F238E27FC236}">
                  <a16:creationId xmlns:a16="http://schemas.microsoft.com/office/drawing/2014/main" id="{354E325E-3DBA-8DE4-AE85-E31097535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4250" y="2123744"/>
              <a:ext cx="152401" cy="152401"/>
            </a:xfrm>
            <a:prstGeom prst="rect">
              <a:avLst/>
            </a:prstGeom>
          </p:spPr>
        </p:pic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181C5464-3364-F305-6AF2-861625ED87D4}"/>
              </a:ext>
            </a:extLst>
          </p:cNvPr>
          <p:cNvGrpSpPr/>
          <p:nvPr/>
        </p:nvGrpSpPr>
        <p:grpSpPr>
          <a:xfrm>
            <a:off x="6255830" y="3397706"/>
            <a:ext cx="5456745" cy="1312505"/>
            <a:chOff x="6255830" y="3682031"/>
            <a:chExt cx="5456745" cy="1312505"/>
          </a:xfrm>
          <a:effectLst>
            <a:outerShdw blurRad="50800" dist="50800" dir="5400000" algn="ctr" rotWithShape="0">
              <a:schemeClr val="tx1">
                <a:alpha val="19000"/>
              </a:schemeClr>
            </a:outerShdw>
          </a:effectLst>
        </p:grpSpPr>
        <p:sp>
          <p:nvSpPr>
            <p:cNvPr id="73" name="Прямоугольник: скругленные углы 72">
              <a:extLst>
                <a:ext uri="{FF2B5EF4-FFF2-40B4-BE49-F238E27FC236}">
                  <a16:creationId xmlns:a16="http://schemas.microsoft.com/office/drawing/2014/main" id="{8EC622B3-05E7-777A-7BE7-02F714CF65CD}"/>
                </a:ext>
              </a:extLst>
            </p:cNvPr>
            <p:cNvSpPr/>
            <p:nvPr/>
          </p:nvSpPr>
          <p:spPr>
            <a:xfrm flipV="1">
              <a:off x="6255830" y="3690617"/>
              <a:ext cx="5394288" cy="1303919"/>
            </a:xfrm>
            <a:prstGeom prst="roundRect">
              <a:avLst>
                <a:gd name="adj" fmla="val 15426"/>
              </a:avLst>
            </a:prstGeom>
            <a:solidFill>
              <a:srgbClr val="97BF0D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  <p:sp>
          <p:nvSpPr>
            <p:cNvPr id="43" name="Прямоугольник: скругленные углы 42">
              <a:extLst>
                <a:ext uri="{FF2B5EF4-FFF2-40B4-BE49-F238E27FC236}">
                  <a16:creationId xmlns:a16="http://schemas.microsoft.com/office/drawing/2014/main" id="{297E354C-FBF6-65EE-AD50-8545D57F4300}"/>
                </a:ext>
              </a:extLst>
            </p:cNvPr>
            <p:cNvSpPr/>
            <p:nvPr/>
          </p:nvSpPr>
          <p:spPr>
            <a:xfrm flipV="1">
              <a:off x="6318285" y="3682031"/>
              <a:ext cx="5394290" cy="1267977"/>
            </a:xfrm>
            <a:prstGeom prst="roundRect">
              <a:avLst>
                <a:gd name="adj" fmla="val 15426"/>
              </a:avLst>
            </a:prstGeom>
            <a:solidFill>
              <a:srgbClr val="FFFFFF"/>
            </a:solidFill>
            <a:ln w="31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22AD5411-4AAF-C5BB-5A0B-71B96D183BC4}"/>
              </a:ext>
            </a:extLst>
          </p:cNvPr>
          <p:cNvSpPr txBox="1"/>
          <p:nvPr/>
        </p:nvSpPr>
        <p:spPr>
          <a:xfrm>
            <a:off x="6551912" y="3588623"/>
            <a:ext cx="2852344" cy="1992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0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ru-RU" sz="1400" dirty="0">
                <a:latin typeface="Jost SemiBold" pitchFamily="2" charset="-52"/>
                <a:ea typeface="Jost SemiBold" pitchFamily="2" charset="-52"/>
              </a:rPr>
              <a:t>Мы больше, чем строители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A2AD9A8-8C97-001F-BCFD-0862204C4D0C}"/>
              </a:ext>
            </a:extLst>
          </p:cNvPr>
          <p:cNvSpPr txBox="1"/>
          <p:nvPr/>
        </p:nvSpPr>
        <p:spPr>
          <a:xfrm>
            <a:off x="6551912" y="3868049"/>
            <a:ext cx="4739567" cy="58708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400">
                <a:latin typeface="Jost" pitchFamily="2" charset="-52"/>
                <a:ea typeface="Jost" pitchFamily="2" charset="-52"/>
              </a:defRPr>
            </a:lvl1pPr>
          </a:lstStyle>
          <a:p>
            <a:r>
              <a:rPr lang="ru-RU" dirty="0"/>
              <a:t>Мы понимаем бизнес-задачи и действуем стратегически. Наше участие — это не просто стройка, а системный подход к реализации и эффективности объекта</a:t>
            </a:r>
            <a:endParaRPr lang="en-US" dirty="0"/>
          </a:p>
        </p:txBody>
      </p:sp>
      <p:grpSp>
        <p:nvGrpSpPr>
          <p:cNvPr id="123" name="Группа 122">
            <a:extLst>
              <a:ext uri="{FF2B5EF4-FFF2-40B4-BE49-F238E27FC236}">
                <a16:creationId xmlns:a16="http://schemas.microsoft.com/office/drawing/2014/main" id="{E34967FE-419A-E17E-0EA2-04C05F47A51E}"/>
              </a:ext>
            </a:extLst>
          </p:cNvPr>
          <p:cNvGrpSpPr/>
          <p:nvPr/>
        </p:nvGrpSpPr>
        <p:grpSpPr>
          <a:xfrm>
            <a:off x="11282866" y="3523081"/>
            <a:ext cx="322227" cy="322227"/>
            <a:chOff x="5399337" y="2038831"/>
            <a:chExt cx="322227" cy="322227"/>
          </a:xfrm>
        </p:grpSpPr>
        <p:grpSp>
          <p:nvGrpSpPr>
            <p:cNvPr id="124" name="Группа 123">
              <a:extLst>
                <a:ext uri="{FF2B5EF4-FFF2-40B4-BE49-F238E27FC236}">
                  <a16:creationId xmlns:a16="http://schemas.microsoft.com/office/drawing/2014/main" id="{129BA9CB-8B8C-D048-D637-8D23023DF54C}"/>
                </a:ext>
              </a:extLst>
            </p:cNvPr>
            <p:cNvGrpSpPr/>
            <p:nvPr/>
          </p:nvGrpSpPr>
          <p:grpSpPr>
            <a:xfrm>
              <a:off x="5399337" y="2038831"/>
              <a:ext cx="322227" cy="322227"/>
              <a:chOff x="10210557" y="1340941"/>
              <a:chExt cx="755418" cy="755417"/>
            </a:xfrm>
            <a:effectLst/>
          </p:grpSpPr>
          <p:sp>
            <p:nvSpPr>
              <p:cNvPr id="126" name="Прямоугольник: скругленные углы 125">
                <a:extLst>
                  <a:ext uri="{FF2B5EF4-FFF2-40B4-BE49-F238E27FC236}">
                    <a16:creationId xmlns:a16="http://schemas.microsoft.com/office/drawing/2014/main" id="{628FD2BB-9B25-3D07-ACFA-ACAE6E7AEBB2}"/>
                  </a:ext>
                </a:extLst>
              </p:cNvPr>
              <p:cNvSpPr/>
              <p:nvPr/>
            </p:nvSpPr>
            <p:spPr>
              <a:xfrm>
                <a:off x="10210557" y="1340941"/>
                <a:ext cx="755418" cy="755417"/>
              </a:xfrm>
              <a:prstGeom prst="roundRect">
                <a:avLst>
                  <a:gd name="adj" fmla="val 50000"/>
                </a:avLst>
              </a:prstGeom>
              <a:solidFill>
                <a:srgbClr val="F2F3EE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DEDEDE"/>
                  </a:solidFill>
                </a:endParaRPr>
              </a:p>
            </p:txBody>
          </p:sp>
          <p:sp>
            <p:nvSpPr>
              <p:cNvPr id="127" name="Прямоугольник: скругленные углы 126">
                <a:extLst>
                  <a:ext uri="{FF2B5EF4-FFF2-40B4-BE49-F238E27FC236}">
                    <a16:creationId xmlns:a16="http://schemas.microsoft.com/office/drawing/2014/main" id="{035ED739-B66F-2F3C-05B6-C31A4B40ED92}"/>
                  </a:ext>
                </a:extLst>
              </p:cNvPr>
              <p:cNvSpPr/>
              <p:nvPr/>
            </p:nvSpPr>
            <p:spPr>
              <a:xfrm>
                <a:off x="10306312" y="1436703"/>
                <a:ext cx="563893" cy="563893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rgbClr val="92D050"/>
                </a:solidFill>
              </a:ln>
              <a:effectLst>
                <a:outerShdw blurRad="63500" dist="38100" dir="5400000" algn="ctr" rotWithShape="0">
                  <a:srgbClr val="87A90B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pic>
          <p:nvPicPr>
            <p:cNvPr id="125" name="Рисунок 124" descr="Изображение выглядит как черный, темнота&#10;&#10;Содержимое, созданное искусственным интеллектом, может быть неверным.">
              <a:extLst>
                <a:ext uri="{FF2B5EF4-FFF2-40B4-BE49-F238E27FC236}">
                  <a16:creationId xmlns:a16="http://schemas.microsoft.com/office/drawing/2014/main" id="{B1E5A7AD-F700-5B3D-D69C-B9DC55F14A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4250" y="2123744"/>
              <a:ext cx="152401" cy="152401"/>
            </a:xfrm>
            <a:prstGeom prst="rect">
              <a:avLst/>
            </a:prstGeom>
          </p:spPr>
        </p:pic>
      </p:grpSp>
      <p:pic>
        <p:nvPicPr>
          <p:cNvPr id="50" name="Рисунок 49" descr="Изображение выглядит как символ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C812D96-DBC4-BF3E-599F-78A6E6B360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5" y="444472"/>
            <a:ext cx="694046" cy="199285"/>
          </a:xfrm>
          <a:prstGeom prst="rect">
            <a:avLst/>
          </a:prstGeom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1AF7425E-E063-76F2-BEA3-2FEF17134D83}"/>
              </a:ext>
            </a:extLst>
          </p:cNvPr>
          <p:cNvGrpSpPr/>
          <p:nvPr/>
        </p:nvGrpSpPr>
        <p:grpSpPr>
          <a:xfrm>
            <a:off x="7009306" y="498776"/>
            <a:ext cx="4974256" cy="156583"/>
            <a:chOff x="7009306" y="498776"/>
            <a:chExt cx="4974256" cy="156583"/>
          </a:xfrm>
        </p:grpSpPr>
        <p:sp>
          <p:nvSpPr>
            <p:cNvPr id="20" name="TextBox 19">
              <a:hlinkClick r:id="rId6" action="ppaction://hlinksldjump"/>
              <a:extLst>
                <a:ext uri="{FF2B5EF4-FFF2-40B4-BE49-F238E27FC236}">
                  <a16:creationId xmlns:a16="http://schemas.microsoft.com/office/drawing/2014/main" id="{9F193B28-1929-10CB-E6E6-D3C3F2882A4D}"/>
                </a:ext>
              </a:extLst>
            </p:cNvPr>
            <p:cNvSpPr txBox="1"/>
            <p:nvPr/>
          </p:nvSpPr>
          <p:spPr>
            <a:xfrm>
              <a:off x="9589049" y="498777"/>
              <a:ext cx="881865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Портфолио</a:t>
              </a:r>
            </a:p>
          </p:txBody>
        </p:sp>
        <p:sp>
          <p:nvSpPr>
            <p:cNvPr id="21" name="TextBox 20">
              <a:hlinkClick r:id="rId7" action="ppaction://hlinksldjump"/>
              <a:extLst>
                <a:ext uri="{FF2B5EF4-FFF2-40B4-BE49-F238E27FC236}">
                  <a16:creationId xmlns:a16="http://schemas.microsoft.com/office/drawing/2014/main" id="{584CEBE3-C9AF-CBB1-BE0E-A5C04D35EB40}"/>
                </a:ext>
              </a:extLst>
            </p:cNvPr>
            <p:cNvSpPr txBox="1"/>
            <p:nvPr/>
          </p:nvSpPr>
          <p:spPr>
            <a:xfrm>
              <a:off x="7009306" y="498778"/>
              <a:ext cx="533962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140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</a:rPr>
                <a:t>О нас</a:t>
              </a:r>
            </a:p>
          </p:txBody>
        </p:sp>
        <p:sp>
          <p:nvSpPr>
            <p:cNvPr id="51" name="TextBox 50">
              <a:hlinkClick r:id="rId8" action="ppaction://hlinksldjump"/>
              <a:extLst>
                <a:ext uri="{FF2B5EF4-FFF2-40B4-BE49-F238E27FC236}">
                  <a16:creationId xmlns:a16="http://schemas.microsoft.com/office/drawing/2014/main" id="{7CCFACB0-550C-7D1F-B200-01EDCCC2EAC5}"/>
                </a:ext>
              </a:extLst>
            </p:cNvPr>
            <p:cNvSpPr txBox="1"/>
            <p:nvPr/>
          </p:nvSpPr>
          <p:spPr>
            <a:xfrm>
              <a:off x="7993428" y="498777"/>
              <a:ext cx="1145461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rPr>
                <a:t>Преимущества</a:t>
              </a:r>
            </a:p>
          </p:txBody>
        </p:sp>
        <p:sp>
          <p:nvSpPr>
            <p:cNvPr id="52" name="TextBox 51">
              <a:hlinkClick r:id="rId9" action="ppaction://hlinksldjump"/>
              <a:extLst>
                <a:ext uri="{FF2B5EF4-FFF2-40B4-BE49-F238E27FC236}">
                  <a16:creationId xmlns:a16="http://schemas.microsoft.com/office/drawing/2014/main" id="{BCAE7037-3541-D3FD-9BE8-B700740329C1}"/>
                </a:ext>
              </a:extLst>
            </p:cNvPr>
            <p:cNvSpPr txBox="1"/>
            <p:nvPr/>
          </p:nvSpPr>
          <p:spPr>
            <a:xfrm>
              <a:off x="10921075" y="498776"/>
              <a:ext cx="1062487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Контакты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1907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636545-4232-0E47-434F-F7641B70F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D92A81C-3169-4A43-5C8A-E4A50F562A5E}"/>
              </a:ext>
            </a:extLst>
          </p:cNvPr>
          <p:cNvSpPr>
            <a:spLocks/>
          </p:cNvSpPr>
          <p:nvPr/>
        </p:nvSpPr>
        <p:spPr>
          <a:xfrm>
            <a:off x="-13367" y="-120950"/>
            <a:ext cx="12275043" cy="6858000"/>
          </a:xfrm>
          <a:prstGeom prst="rect">
            <a:avLst/>
          </a:prstGeom>
          <a:gradFill flip="none" rotWithShape="1">
            <a:gsLst>
              <a:gs pos="0">
                <a:srgbClr val="F1F2EB"/>
              </a:gs>
              <a:gs pos="100000">
                <a:srgbClr val="F7F7F7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6" name="Рисунок 55" descr="Изображение выглядит как человек, одежда, Человеческое лицо, в помещении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C8EAC43-3CDA-21BE-D6C4-1963166F81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8" b="1"/>
          <a:stretch>
            <a:fillRect/>
          </a:stretch>
        </p:blipFill>
        <p:spPr>
          <a:xfrm>
            <a:off x="490194" y="894835"/>
            <a:ext cx="3437342" cy="2000768"/>
          </a:xfrm>
          <a:custGeom>
            <a:avLst/>
            <a:gdLst>
              <a:gd name="connsiteX0" fmla="*/ 214382 w 3437342"/>
              <a:gd name="connsiteY0" fmla="*/ 0 h 2000768"/>
              <a:gd name="connsiteX1" fmla="*/ 3222960 w 3437342"/>
              <a:gd name="connsiteY1" fmla="*/ 0 h 2000768"/>
              <a:gd name="connsiteX2" fmla="*/ 3437342 w 3437342"/>
              <a:gd name="connsiteY2" fmla="*/ 214382 h 2000768"/>
              <a:gd name="connsiteX3" fmla="*/ 3437342 w 3437342"/>
              <a:gd name="connsiteY3" fmla="*/ 1786386 h 2000768"/>
              <a:gd name="connsiteX4" fmla="*/ 3222960 w 3437342"/>
              <a:gd name="connsiteY4" fmla="*/ 2000768 h 2000768"/>
              <a:gd name="connsiteX5" fmla="*/ 2031556 w 3437342"/>
              <a:gd name="connsiteY5" fmla="*/ 2000768 h 2000768"/>
              <a:gd name="connsiteX6" fmla="*/ 2012221 w 3437342"/>
              <a:gd name="connsiteY6" fmla="*/ 1991473 h 2000768"/>
              <a:gd name="connsiteX7" fmla="*/ 1977078 w 3437342"/>
              <a:gd name="connsiteY7" fmla="*/ 1948796 h 2000768"/>
              <a:gd name="connsiteX8" fmla="*/ 1971245 w 3437342"/>
              <a:gd name="connsiteY8" fmla="*/ 1919906 h 2000768"/>
              <a:gd name="connsiteX9" fmla="*/ 1971245 w 3437342"/>
              <a:gd name="connsiteY9" fmla="*/ 1896295 h 2000768"/>
              <a:gd name="connsiteX10" fmla="*/ 1826454 w 3437342"/>
              <a:gd name="connsiteY10" fmla="*/ 1751504 h 2000768"/>
              <a:gd name="connsiteX11" fmla="*/ 128270 w 3437342"/>
              <a:gd name="connsiteY11" fmla="*/ 1751504 h 2000768"/>
              <a:gd name="connsiteX12" fmla="*/ 89847 w 3437342"/>
              <a:gd name="connsiteY12" fmla="*/ 1743747 h 2000768"/>
              <a:gd name="connsiteX13" fmla="*/ 18497 w 3437342"/>
              <a:gd name="connsiteY13" fmla="*/ 1684992 h 2000768"/>
              <a:gd name="connsiteX14" fmla="*/ 0 w 3437342"/>
              <a:gd name="connsiteY14" fmla="*/ 1646515 h 2000768"/>
              <a:gd name="connsiteX15" fmla="*/ 0 w 3437342"/>
              <a:gd name="connsiteY15" fmla="*/ 214382 h 2000768"/>
              <a:gd name="connsiteX16" fmla="*/ 214382 w 3437342"/>
              <a:gd name="connsiteY16" fmla="*/ 0 h 2000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37342" h="2000768">
                <a:moveTo>
                  <a:pt x="214382" y="0"/>
                </a:moveTo>
                <a:lnTo>
                  <a:pt x="3222960" y="0"/>
                </a:lnTo>
                <a:cubicBezTo>
                  <a:pt x="3341360" y="0"/>
                  <a:pt x="3437342" y="95982"/>
                  <a:pt x="3437342" y="214382"/>
                </a:cubicBezTo>
                <a:lnTo>
                  <a:pt x="3437342" y="1786386"/>
                </a:lnTo>
                <a:cubicBezTo>
                  <a:pt x="3437342" y="1904786"/>
                  <a:pt x="3341360" y="2000768"/>
                  <a:pt x="3222960" y="2000768"/>
                </a:cubicBezTo>
                <a:lnTo>
                  <a:pt x="2031556" y="2000768"/>
                </a:lnTo>
                <a:lnTo>
                  <a:pt x="2012221" y="1991473"/>
                </a:lnTo>
                <a:cubicBezTo>
                  <a:pt x="1996740" y="1981014"/>
                  <a:pt x="1984441" y="1966204"/>
                  <a:pt x="1977078" y="1948796"/>
                </a:cubicBezTo>
                <a:lnTo>
                  <a:pt x="1971245" y="1919906"/>
                </a:lnTo>
                <a:lnTo>
                  <a:pt x="1971245" y="1896295"/>
                </a:lnTo>
                <a:cubicBezTo>
                  <a:pt x="1971245" y="1816329"/>
                  <a:pt x="1906420" y="1751504"/>
                  <a:pt x="1826454" y="1751504"/>
                </a:cubicBezTo>
                <a:lnTo>
                  <a:pt x="128270" y="1751504"/>
                </a:lnTo>
                <a:lnTo>
                  <a:pt x="89847" y="1743747"/>
                </a:lnTo>
                <a:cubicBezTo>
                  <a:pt x="60745" y="1731438"/>
                  <a:pt x="35983" y="1710874"/>
                  <a:pt x="18497" y="1684992"/>
                </a:cubicBezTo>
                <a:lnTo>
                  <a:pt x="0" y="1646515"/>
                </a:lnTo>
                <a:lnTo>
                  <a:pt x="0" y="214382"/>
                </a:lnTo>
                <a:cubicBezTo>
                  <a:pt x="0" y="95982"/>
                  <a:pt x="95982" y="0"/>
                  <a:pt x="214382" y="0"/>
                </a:cubicBezTo>
                <a:close/>
              </a:path>
            </a:pathLst>
          </a:custGeom>
          <a:effectLst>
            <a:outerShdw blurRad="50800" dist="38100" dir="2700000" algn="tl" rotWithShape="0">
              <a:schemeClr val="bg2">
                <a:lumMod val="25000"/>
                <a:alpha val="20000"/>
              </a:schemeClr>
            </a:outerShdw>
          </a:effectLst>
        </p:spPr>
      </p:pic>
      <p:pic>
        <p:nvPicPr>
          <p:cNvPr id="63" name="Рисунок 62" descr="Изображение выглядит как текст, рукописный текст, человек, рисуно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EA2F8A7-663C-1AE5-B4D1-975C22DC3F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5" b="8459"/>
          <a:stretch>
            <a:fillRect/>
          </a:stretch>
        </p:blipFill>
        <p:spPr>
          <a:xfrm>
            <a:off x="4871658" y="894835"/>
            <a:ext cx="3437343" cy="2001345"/>
          </a:xfrm>
          <a:custGeom>
            <a:avLst/>
            <a:gdLst>
              <a:gd name="connsiteX0" fmla="*/ 214444 w 3437343"/>
              <a:gd name="connsiteY0" fmla="*/ 0 h 2001345"/>
              <a:gd name="connsiteX1" fmla="*/ 3222899 w 3437343"/>
              <a:gd name="connsiteY1" fmla="*/ 0 h 2001345"/>
              <a:gd name="connsiteX2" fmla="*/ 3437343 w 3437343"/>
              <a:gd name="connsiteY2" fmla="*/ 214444 h 2001345"/>
              <a:gd name="connsiteX3" fmla="*/ 3437343 w 3437343"/>
              <a:gd name="connsiteY3" fmla="*/ 1786901 h 2001345"/>
              <a:gd name="connsiteX4" fmla="*/ 3222899 w 3437343"/>
              <a:gd name="connsiteY4" fmla="*/ 2001345 h 2001345"/>
              <a:gd name="connsiteX5" fmla="*/ 2250727 w 3437343"/>
              <a:gd name="connsiteY5" fmla="*/ 2001345 h 2001345"/>
              <a:gd name="connsiteX6" fmla="*/ 2245502 w 3437343"/>
              <a:gd name="connsiteY6" fmla="*/ 1999079 h 2001345"/>
              <a:gd name="connsiteX7" fmla="*/ 2206541 w 3437343"/>
              <a:gd name="connsiteY7" fmla="*/ 1956402 h 2001345"/>
              <a:gd name="connsiteX8" fmla="*/ 2200074 w 3437343"/>
              <a:gd name="connsiteY8" fmla="*/ 1927512 h 2001345"/>
              <a:gd name="connsiteX9" fmla="*/ 2200074 w 3437343"/>
              <a:gd name="connsiteY9" fmla="*/ 1903901 h 2001345"/>
              <a:gd name="connsiteX10" fmla="*/ 2039556 w 3437343"/>
              <a:gd name="connsiteY10" fmla="*/ 1759110 h 2001345"/>
              <a:gd name="connsiteX11" fmla="*/ 156913 w 3437343"/>
              <a:gd name="connsiteY11" fmla="*/ 1759110 h 2001345"/>
              <a:gd name="connsiteX12" fmla="*/ 114317 w 3437343"/>
              <a:gd name="connsiteY12" fmla="*/ 1751353 h 2001345"/>
              <a:gd name="connsiteX13" fmla="*/ 4512 w 3437343"/>
              <a:gd name="connsiteY13" fmla="*/ 1601927 h 2001345"/>
              <a:gd name="connsiteX14" fmla="*/ 0 w 3437343"/>
              <a:gd name="connsiteY14" fmla="*/ 1601927 h 2001345"/>
              <a:gd name="connsiteX15" fmla="*/ 0 w 3437343"/>
              <a:gd name="connsiteY15" fmla="*/ 214444 h 2001345"/>
              <a:gd name="connsiteX16" fmla="*/ 214444 w 3437343"/>
              <a:gd name="connsiteY16" fmla="*/ 0 h 2001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37343" h="2001345">
                <a:moveTo>
                  <a:pt x="214444" y="0"/>
                </a:moveTo>
                <a:lnTo>
                  <a:pt x="3222899" y="0"/>
                </a:lnTo>
                <a:cubicBezTo>
                  <a:pt x="3341333" y="0"/>
                  <a:pt x="3437343" y="96010"/>
                  <a:pt x="3437343" y="214444"/>
                </a:cubicBezTo>
                <a:lnTo>
                  <a:pt x="3437343" y="1786901"/>
                </a:lnTo>
                <a:cubicBezTo>
                  <a:pt x="3437343" y="1905335"/>
                  <a:pt x="3341333" y="2001345"/>
                  <a:pt x="3222899" y="2001345"/>
                </a:cubicBezTo>
                <a:lnTo>
                  <a:pt x="2250727" y="2001345"/>
                </a:lnTo>
                <a:lnTo>
                  <a:pt x="2245502" y="1999079"/>
                </a:lnTo>
                <a:cubicBezTo>
                  <a:pt x="2228339" y="1988620"/>
                  <a:pt x="2214703" y="1973810"/>
                  <a:pt x="2206541" y="1956402"/>
                </a:cubicBezTo>
                <a:lnTo>
                  <a:pt x="2200074" y="1927512"/>
                </a:lnTo>
                <a:lnTo>
                  <a:pt x="2200074" y="1903901"/>
                </a:lnTo>
                <a:cubicBezTo>
                  <a:pt x="2200074" y="1823935"/>
                  <a:pt x="2128208" y="1759110"/>
                  <a:pt x="2039556" y="1759110"/>
                </a:cubicBezTo>
                <a:lnTo>
                  <a:pt x="156913" y="1759110"/>
                </a:lnTo>
                <a:lnTo>
                  <a:pt x="114317" y="1751353"/>
                </a:lnTo>
                <a:cubicBezTo>
                  <a:pt x="49789" y="1726734"/>
                  <a:pt x="4512" y="1669100"/>
                  <a:pt x="4512" y="1601927"/>
                </a:cubicBezTo>
                <a:lnTo>
                  <a:pt x="0" y="1601927"/>
                </a:lnTo>
                <a:lnTo>
                  <a:pt x="0" y="214444"/>
                </a:lnTo>
                <a:cubicBezTo>
                  <a:pt x="0" y="96010"/>
                  <a:pt x="96010" y="0"/>
                  <a:pt x="214444" y="0"/>
                </a:cubicBezTo>
                <a:close/>
              </a:path>
            </a:pathLst>
          </a:custGeom>
          <a:effectLst>
            <a:outerShdw blurRad="50800" dist="38100" dir="2700000" algn="tl" rotWithShape="0">
              <a:schemeClr val="bg2">
                <a:lumMod val="25000"/>
                <a:alpha val="20000"/>
              </a:scheme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20B1E9D-FAF5-FBB6-418C-43B430E4ADB7}"/>
              </a:ext>
            </a:extLst>
          </p:cNvPr>
          <p:cNvSpPr txBox="1"/>
          <p:nvPr/>
        </p:nvSpPr>
        <p:spPr>
          <a:xfrm>
            <a:off x="5244717" y="3232347"/>
            <a:ext cx="3290475" cy="7809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4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ru-RU" dirty="0"/>
              <a:t>Наша сила – в глубокой специализации, уникальных технологиях, собственных ресурсах и единой ответственности </a:t>
            </a:r>
            <a:br>
              <a:rPr lang="ru-RU" dirty="0"/>
            </a:br>
            <a:r>
              <a:rPr lang="ru-RU" dirty="0"/>
              <a:t>за ваш проект (модель </a:t>
            </a:r>
            <a:r>
              <a:rPr lang="en-US" dirty="0"/>
              <a:t>EPCM)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57E97D-DB27-48EE-21B0-24FF1802864D}"/>
              </a:ext>
            </a:extLst>
          </p:cNvPr>
          <p:cNvSpPr txBox="1"/>
          <p:nvPr/>
        </p:nvSpPr>
        <p:spPr>
          <a:xfrm>
            <a:off x="479426" y="3117926"/>
            <a:ext cx="4716030" cy="100642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600">
                <a:latin typeface="Jost SemiBold" pitchFamily="2" charset="-52"/>
                <a:ea typeface="Jost SemiBold" pitchFamily="2" charset="-52"/>
              </a:defRPr>
            </a:lvl1pPr>
          </a:lstStyle>
          <a:p>
            <a:r>
              <a:rPr lang="ru-RU" sz="2400" dirty="0"/>
              <a:t>«Полный цикл» и «Единая ответственность» = ваш проект без сюрпризов</a:t>
            </a:r>
          </a:p>
        </p:txBody>
      </p:sp>
      <p:pic>
        <p:nvPicPr>
          <p:cNvPr id="84" name="Рисунок 83">
            <a:extLst>
              <a:ext uri="{FF2B5EF4-FFF2-40B4-BE49-F238E27FC236}">
                <a16:creationId xmlns:a16="http://schemas.microsoft.com/office/drawing/2014/main" id="{A95EC9AE-FEC4-748D-F913-F8E6228557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10"/>
          <a:stretch>
            <a:fillRect/>
          </a:stretch>
        </p:blipFill>
        <p:spPr>
          <a:xfrm>
            <a:off x="492827" y="4346678"/>
            <a:ext cx="3434709" cy="1996468"/>
          </a:xfrm>
          <a:custGeom>
            <a:avLst/>
            <a:gdLst>
              <a:gd name="connsiteX0" fmla="*/ 234505 w 3434709"/>
              <a:gd name="connsiteY0" fmla="*/ 0 h 1996468"/>
              <a:gd name="connsiteX1" fmla="*/ 3200204 w 3434709"/>
              <a:gd name="connsiteY1" fmla="*/ 0 h 1996468"/>
              <a:gd name="connsiteX2" fmla="*/ 3434709 w 3434709"/>
              <a:gd name="connsiteY2" fmla="*/ 234505 h 1996468"/>
              <a:gd name="connsiteX3" fmla="*/ 3434709 w 3434709"/>
              <a:gd name="connsiteY3" fmla="*/ 1761963 h 1996468"/>
              <a:gd name="connsiteX4" fmla="*/ 3200204 w 3434709"/>
              <a:gd name="connsiteY4" fmla="*/ 1996468 h 1996468"/>
              <a:gd name="connsiteX5" fmla="*/ 2399760 w 3434709"/>
              <a:gd name="connsiteY5" fmla="*/ 1996468 h 1996468"/>
              <a:gd name="connsiteX6" fmla="*/ 2379041 w 3434709"/>
              <a:gd name="connsiteY6" fmla="*/ 1993778 h 1996468"/>
              <a:gd name="connsiteX7" fmla="*/ 2308547 w 3434709"/>
              <a:gd name="connsiteY7" fmla="*/ 1938896 h 1996468"/>
              <a:gd name="connsiteX8" fmla="*/ 2301754 w 3434709"/>
              <a:gd name="connsiteY8" fmla="*/ 1910006 h 1996468"/>
              <a:gd name="connsiteX9" fmla="*/ 2301754 w 3434709"/>
              <a:gd name="connsiteY9" fmla="*/ 1886395 h 1996468"/>
              <a:gd name="connsiteX10" fmla="*/ 2133134 w 3434709"/>
              <a:gd name="connsiteY10" fmla="*/ 1741604 h 1996468"/>
              <a:gd name="connsiteX11" fmla="*/ 155470 w 3434709"/>
              <a:gd name="connsiteY11" fmla="*/ 1741604 h 1996468"/>
              <a:gd name="connsiteX12" fmla="*/ 110724 w 3434709"/>
              <a:gd name="connsiteY12" fmla="*/ 1733847 h 1996468"/>
              <a:gd name="connsiteX13" fmla="*/ 3868 w 3434709"/>
              <a:gd name="connsiteY13" fmla="*/ 1632646 h 1996468"/>
              <a:gd name="connsiteX14" fmla="*/ 0 w 3434709"/>
              <a:gd name="connsiteY14" fmla="*/ 1610678 h 1996468"/>
              <a:gd name="connsiteX15" fmla="*/ 0 w 3434709"/>
              <a:gd name="connsiteY15" fmla="*/ 234505 h 1996468"/>
              <a:gd name="connsiteX16" fmla="*/ 234505 w 3434709"/>
              <a:gd name="connsiteY16" fmla="*/ 0 h 1996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34709" h="1996468">
                <a:moveTo>
                  <a:pt x="234505" y="0"/>
                </a:moveTo>
                <a:lnTo>
                  <a:pt x="3200204" y="0"/>
                </a:lnTo>
                <a:cubicBezTo>
                  <a:pt x="3329718" y="0"/>
                  <a:pt x="3434709" y="104991"/>
                  <a:pt x="3434709" y="234505"/>
                </a:cubicBezTo>
                <a:lnTo>
                  <a:pt x="3434709" y="1761963"/>
                </a:lnTo>
                <a:cubicBezTo>
                  <a:pt x="3434709" y="1891477"/>
                  <a:pt x="3329718" y="1996468"/>
                  <a:pt x="3200204" y="1996468"/>
                </a:cubicBezTo>
                <a:lnTo>
                  <a:pt x="2399760" y="1996468"/>
                </a:lnTo>
                <a:lnTo>
                  <a:pt x="2379041" y="1993778"/>
                </a:lnTo>
                <a:cubicBezTo>
                  <a:pt x="2347206" y="1985276"/>
                  <a:pt x="2321408" y="1965007"/>
                  <a:pt x="2308547" y="1938896"/>
                </a:cubicBezTo>
                <a:lnTo>
                  <a:pt x="2301754" y="1910006"/>
                </a:lnTo>
                <a:lnTo>
                  <a:pt x="2301754" y="1886395"/>
                </a:lnTo>
                <a:cubicBezTo>
                  <a:pt x="2301754" y="1806429"/>
                  <a:pt x="2226260" y="1741604"/>
                  <a:pt x="2133134" y="1741604"/>
                </a:cubicBezTo>
                <a:lnTo>
                  <a:pt x="155470" y="1741604"/>
                </a:lnTo>
                <a:lnTo>
                  <a:pt x="110724" y="1733847"/>
                </a:lnTo>
                <a:cubicBezTo>
                  <a:pt x="59886" y="1715383"/>
                  <a:pt x="20422" y="1678348"/>
                  <a:pt x="3868" y="1632646"/>
                </a:cubicBezTo>
                <a:lnTo>
                  <a:pt x="0" y="1610678"/>
                </a:lnTo>
                <a:lnTo>
                  <a:pt x="0" y="234505"/>
                </a:lnTo>
                <a:cubicBezTo>
                  <a:pt x="0" y="104991"/>
                  <a:pt x="104991" y="0"/>
                  <a:pt x="234505" y="0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80" name="Рисунок 79" descr="Изображение выглядит как небо, на открытом воздухе, строительство, стально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9EC90EC-DFC0-723A-9648-4A97EA65C6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" r="3666" b="1"/>
          <a:stretch>
            <a:fillRect/>
          </a:stretch>
        </p:blipFill>
        <p:spPr>
          <a:xfrm>
            <a:off x="4865164" y="4346678"/>
            <a:ext cx="3434708" cy="1998040"/>
          </a:xfrm>
          <a:custGeom>
            <a:avLst/>
            <a:gdLst>
              <a:gd name="connsiteX0" fmla="*/ 266638 w 3434708"/>
              <a:gd name="connsiteY0" fmla="*/ 0 h 1998040"/>
              <a:gd name="connsiteX1" fmla="*/ 3168070 w 3434708"/>
              <a:gd name="connsiteY1" fmla="*/ 0 h 1998040"/>
              <a:gd name="connsiteX2" fmla="*/ 3434708 w 3434708"/>
              <a:gd name="connsiteY2" fmla="*/ 266638 h 1998040"/>
              <a:gd name="connsiteX3" fmla="*/ 3434708 w 3434708"/>
              <a:gd name="connsiteY3" fmla="*/ 1731402 h 1998040"/>
              <a:gd name="connsiteX4" fmla="*/ 3168070 w 3434708"/>
              <a:gd name="connsiteY4" fmla="*/ 1998040 h 1998040"/>
              <a:gd name="connsiteX5" fmla="*/ 1642767 w 3434708"/>
              <a:gd name="connsiteY5" fmla="*/ 1998040 h 1998040"/>
              <a:gd name="connsiteX6" fmla="*/ 1635331 w 3434708"/>
              <a:gd name="connsiteY6" fmla="*/ 1993632 h 1998040"/>
              <a:gd name="connsiteX7" fmla="*/ 1606830 w 3434708"/>
              <a:gd name="connsiteY7" fmla="*/ 1950955 h 1998040"/>
              <a:gd name="connsiteX8" fmla="*/ 1602099 w 3434708"/>
              <a:gd name="connsiteY8" fmla="*/ 1922065 h 1998040"/>
              <a:gd name="connsiteX9" fmla="*/ 1602099 w 3434708"/>
              <a:gd name="connsiteY9" fmla="*/ 1898454 h 1998040"/>
              <a:gd name="connsiteX10" fmla="*/ 1484672 w 3434708"/>
              <a:gd name="connsiteY10" fmla="*/ 1753663 h 1998040"/>
              <a:gd name="connsiteX11" fmla="*/ 107432 w 3434708"/>
              <a:gd name="connsiteY11" fmla="*/ 1753663 h 1998040"/>
              <a:gd name="connsiteX12" fmla="*/ 76270 w 3434708"/>
              <a:gd name="connsiteY12" fmla="*/ 1745906 h 1998040"/>
              <a:gd name="connsiteX13" fmla="*/ 1856 w 3434708"/>
              <a:gd name="connsiteY13" fmla="*/ 1644705 h 1998040"/>
              <a:gd name="connsiteX14" fmla="*/ 0 w 3434708"/>
              <a:gd name="connsiteY14" fmla="*/ 1629568 h 1998040"/>
              <a:gd name="connsiteX15" fmla="*/ 0 w 3434708"/>
              <a:gd name="connsiteY15" fmla="*/ 266638 h 1998040"/>
              <a:gd name="connsiteX16" fmla="*/ 266638 w 3434708"/>
              <a:gd name="connsiteY16" fmla="*/ 0 h 1998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34708" h="1998040">
                <a:moveTo>
                  <a:pt x="266638" y="0"/>
                </a:moveTo>
                <a:lnTo>
                  <a:pt x="3168070" y="0"/>
                </a:lnTo>
                <a:cubicBezTo>
                  <a:pt x="3315330" y="0"/>
                  <a:pt x="3434708" y="119378"/>
                  <a:pt x="3434708" y="266638"/>
                </a:cubicBezTo>
                <a:lnTo>
                  <a:pt x="3434708" y="1731402"/>
                </a:lnTo>
                <a:cubicBezTo>
                  <a:pt x="3434708" y="1878662"/>
                  <a:pt x="3315330" y="1998040"/>
                  <a:pt x="3168070" y="1998040"/>
                </a:cubicBezTo>
                <a:lnTo>
                  <a:pt x="1642767" y="1998040"/>
                </a:lnTo>
                <a:lnTo>
                  <a:pt x="1635331" y="1993632"/>
                </a:lnTo>
                <a:cubicBezTo>
                  <a:pt x="1622776" y="1983173"/>
                  <a:pt x="1612801" y="1968363"/>
                  <a:pt x="1606830" y="1950955"/>
                </a:cubicBezTo>
                <a:lnTo>
                  <a:pt x="1602099" y="1922065"/>
                </a:lnTo>
                <a:lnTo>
                  <a:pt x="1602099" y="1898454"/>
                </a:lnTo>
                <a:cubicBezTo>
                  <a:pt x="1602099" y="1818488"/>
                  <a:pt x="1549525" y="1753663"/>
                  <a:pt x="1484672" y="1753663"/>
                </a:cubicBezTo>
                <a:lnTo>
                  <a:pt x="107432" y="1753663"/>
                </a:lnTo>
                <a:lnTo>
                  <a:pt x="76270" y="1745906"/>
                </a:lnTo>
                <a:cubicBezTo>
                  <a:pt x="40867" y="1727442"/>
                  <a:pt x="13385" y="1690407"/>
                  <a:pt x="1856" y="1644705"/>
                </a:cubicBezTo>
                <a:lnTo>
                  <a:pt x="0" y="1629568"/>
                </a:lnTo>
                <a:lnTo>
                  <a:pt x="0" y="266638"/>
                </a:lnTo>
                <a:cubicBezTo>
                  <a:pt x="0" y="119378"/>
                  <a:pt x="119378" y="0"/>
                  <a:pt x="266638" y="0"/>
                </a:cubicBezTo>
                <a:close/>
              </a:path>
            </a:pathLst>
          </a:custGeom>
          <a:effectLst>
            <a:outerShdw blurRad="50800" dist="38100" dir="2700000" algn="tl" rotWithShape="0">
              <a:schemeClr val="bg2">
                <a:lumMod val="25000"/>
                <a:alpha val="20000"/>
              </a:schemeClr>
            </a:outerShdw>
          </a:effectLst>
        </p:spPr>
      </p:pic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168E22D5-F6FE-DA29-3F7F-E0A93D51D901}"/>
              </a:ext>
            </a:extLst>
          </p:cNvPr>
          <p:cNvGrpSpPr/>
          <p:nvPr/>
        </p:nvGrpSpPr>
        <p:grpSpPr>
          <a:xfrm rot="16200000">
            <a:off x="4389290" y="1839560"/>
            <a:ext cx="48834" cy="601747"/>
            <a:chOff x="1005638" y="1774908"/>
            <a:chExt cx="48834" cy="601747"/>
          </a:xfrm>
        </p:grpSpPr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A35B1672-B71B-10DA-0295-CAA465FF3BBE}"/>
                </a:ext>
              </a:extLst>
            </p:cNvPr>
            <p:cNvCxnSpPr>
              <a:cxnSpLocks/>
            </p:cNvCxnSpPr>
            <p:nvPr/>
          </p:nvCxnSpPr>
          <p:spPr>
            <a:xfrm>
              <a:off x="1030055" y="1879442"/>
              <a:ext cx="0" cy="392680"/>
            </a:xfrm>
            <a:prstGeom prst="line">
              <a:avLst/>
            </a:prstGeom>
            <a:ln w="9525">
              <a:solidFill>
                <a:srgbClr val="92D050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69F1E66C-BD19-7E67-8D0A-EAE83A8A238B}"/>
                </a:ext>
              </a:extLst>
            </p:cNvPr>
            <p:cNvSpPr/>
            <p:nvPr/>
          </p:nvSpPr>
          <p:spPr>
            <a:xfrm>
              <a:off x="1005638" y="1774908"/>
              <a:ext cx="48834" cy="488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id="{8EE36462-7A54-55A4-5D3B-651E1BA7ABFD}"/>
                </a:ext>
              </a:extLst>
            </p:cNvPr>
            <p:cNvSpPr/>
            <p:nvPr/>
          </p:nvSpPr>
          <p:spPr>
            <a:xfrm>
              <a:off x="1005638" y="2327821"/>
              <a:ext cx="48834" cy="488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5AEA5B71-5CEA-CBB3-18C1-F2CF2E7339B2}"/>
              </a:ext>
            </a:extLst>
          </p:cNvPr>
          <p:cNvGrpSpPr/>
          <p:nvPr/>
        </p:nvGrpSpPr>
        <p:grpSpPr>
          <a:xfrm rot="16200000">
            <a:off x="8762815" y="1839561"/>
            <a:ext cx="48834" cy="601747"/>
            <a:chOff x="1005638" y="1774908"/>
            <a:chExt cx="48834" cy="601747"/>
          </a:xfrm>
        </p:grpSpPr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A279D561-287E-F17A-C5BE-33E66449735D}"/>
                </a:ext>
              </a:extLst>
            </p:cNvPr>
            <p:cNvCxnSpPr>
              <a:cxnSpLocks/>
            </p:cNvCxnSpPr>
            <p:nvPr/>
          </p:nvCxnSpPr>
          <p:spPr>
            <a:xfrm>
              <a:off x="1030055" y="1879442"/>
              <a:ext cx="0" cy="392680"/>
            </a:xfrm>
            <a:prstGeom prst="line">
              <a:avLst/>
            </a:prstGeom>
            <a:ln w="9525">
              <a:solidFill>
                <a:srgbClr val="92D050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0CA5EC5E-9048-C8FF-5D13-AC68CDAD8E45}"/>
                </a:ext>
              </a:extLst>
            </p:cNvPr>
            <p:cNvSpPr/>
            <p:nvPr/>
          </p:nvSpPr>
          <p:spPr>
            <a:xfrm>
              <a:off x="1005638" y="1774908"/>
              <a:ext cx="48834" cy="488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id="{82A4955A-96A1-3F67-3E80-A5BD278CDD55}"/>
                </a:ext>
              </a:extLst>
            </p:cNvPr>
            <p:cNvSpPr/>
            <p:nvPr/>
          </p:nvSpPr>
          <p:spPr>
            <a:xfrm>
              <a:off x="1005638" y="2327821"/>
              <a:ext cx="48834" cy="488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8DF13786-6D62-C804-0FC6-038765099C48}"/>
              </a:ext>
            </a:extLst>
          </p:cNvPr>
          <p:cNvGrpSpPr/>
          <p:nvPr/>
        </p:nvGrpSpPr>
        <p:grpSpPr>
          <a:xfrm rot="16200000">
            <a:off x="8762814" y="5142242"/>
            <a:ext cx="48834" cy="601747"/>
            <a:chOff x="1005638" y="1774908"/>
            <a:chExt cx="48834" cy="601747"/>
          </a:xfrm>
        </p:grpSpPr>
        <p:cxnSp>
          <p:nvCxnSpPr>
            <p:cNvPr id="29" name="Прямая соединительная линия 28">
              <a:extLst>
                <a:ext uri="{FF2B5EF4-FFF2-40B4-BE49-F238E27FC236}">
                  <a16:creationId xmlns:a16="http://schemas.microsoft.com/office/drawing/2014/main" id="{6054A7C0-FD25-D9BC-B5D6-0E1D8CA04BD6}"/>
                </a:ext>
              </a:extLst>
            </p:cNvPr>
            <p:cNvCxnSpPr>
              <a:cxnSpLocks/>
            </p:cNvCxnSpPr>
            <p:nvPr/>
          </p:nvCxnSpPr>
          <p:spPr>
            <a:xfrm>
              <a:off x="1030055" y="1879442"/>
              <a:ext cx="0" cy="392680"/>
            </a:xfrm>
            <a:prstGeom prst="line">
              <a:avLst/>
            </a:prstGeom>
            <a:ln w="9525">
              <a:solidFill>
                <a:srgbClr val="92D050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8C9D0AA1-CE7A-F3F7-824A-3AD18A1F2F61}"/>
                </a:ext>
              </a:extLst>
            </p:cNvPr>
            <p:cNvSpPr/>
            <p:nvPr/>
          </p:nvSpPr>
          <p:spPr>
            <a:xfrm>
              <a:off x="1005638" y="1774908"/>
              <a:ext cx="48834" cy="488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>
              <a:extLst>
                <a:ext uri="{FF2B5EF4-FFF2-40B4-BE49-F238E27FC236}">
                  <a16:creationId xmlns:a16="http://schemas.microsoft.com/office/drawing/2014/main" id="{7EDD9E4C-42DB-176E-8047-667C4AE65F40}"/>
                </a:ext>
              </a:extLst>
            </p:cNvPr>
            <p:cNvSpPr/>
            <p:nvPr/>
          </p:nvSpPr>
          <p:spPr>
            <a:xfrm>
              <a:off x="1005638" y="2327821"/>
              <a:ext cx="48834" cy="488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388812E6-5317-166C-B4AD-5168B1EF678A}"/>
              </a:ext>
            </a:extLst>
          </p:cNvPr>
          <p:cNvGrpSpPr/>
          <p:nvPr/>
        </p:nvGrpSpPr>
        <p:grpSpPr>
          <a:xfrm rot="16200000">
            <a:off x="1557787" y="5142242"/>
            <a:ext cx="48834" cy="601747"/>
            <a:chOff x="1005638" y="1774908"/>
            <a:chExt cx="48834" cy="601747"/>
          </a:xfrm>
        </p:grpSpPr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id="{5D548326-7C61-D854-D4AB-768324A7AE02}"/>
                </a:ext>
              </a:extLst>
            </p:cNvPr>
            <p:cNvCxnSpPr>
              <a:cxnSpLocks/>
            </p:cNvCxnSpPr>
            <p:nvPr/>
          </p:nvCxnSpPr>
          <p:spPr>
            <a:xfrm>
              <a:off x="1030055" y="1879442"/>
              <a:ext cx="0" cy="392680"/>
            </a:xfrm>
            <a:prstGeom prst="line">
              <a:avLst/>
            </a:prstGeom>
            <a:ln w="9525">
              <a:solidFill>
                <a:srgbClr val="92D050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Овал 33">
              <a:extLst>
                <a:ext uri="{FF2B5EF4-FFF2-40B4-BE49-F238E27FC236}">
                  <a16:creationId xmlns:a16="http://schemas.microsoft.com/office/drawing/2014/main" id="{BE3D2D1C-B4EA-7C64-CF24-98B5F5597F95}"/>
                </a:ext>
              </a:extLst>
            </p:cNvPr>
            <p:cNvSpPr/>
            <p:nvPr/>
          </p:nvSpPr>
          <p:spPr>
            <a:xfrm>
              <a:off x="1005638" y="1774908"/>
              <a:ext cx="48834" cy="488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7C3D7E7D-8F81-6F9D-0EED-49640672C508}"/>
                </a:ext>
              </a:extLst>
            </p:cNvPr>
            <p:cNvSpPr/>
            <p:nvPr/>
          </p:nvSpPr>
          <p:spPr>
            <a:xfrm>
              <a:off x="1005638" y="2327821"/>
              <a:ext cx="48834" cy="488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18760419-A15C-78F8-8186-926C3A0EB7F9}"/>
              </a:ext>
            </a:extLst>
          </p:cNvPr>
          <p:cNvGrpSpPr/>
          <p:nvPr/>
        </p:nvGrpSpPr>
        <p:grpSpPr>
          <a:xfrm rot="16200000">
            <a:off x="4371933" y="5166659"/>
            <a:ext cx="48834" cy="601747"/>
            <a:chOff x="1005638" y="1774908"/>
            <a:chExt cx="48834" cy="601747"/>
          </a:xfrm>
        </p:grpSpPr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09F06E52-AB70-618C-3E97-5FAD015B19C5}"/>
                </a:ext>
              </a:extLst>
            </p:cNvPr>
            <p:cNvCxnSpPr>
              <a:cxnSpLocks/>
            </p:cNvCxnSpPr>
            <p:nvPr/>
          </p:nvCxnSpPr>
          <p:spPr>
            <a:xfrm>
              <a:off x="1030055" y="1879442"/>
              <a:ext cx="0" cy="392680"/>
            </a:xfrm>
            <a:prstGeom prst="line">
              <a:avLst/>
            </a:prstGeom>
            <a:ln w="9525">
              <a:solidFill>
                <a:srgbClr val="92D050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Овал 39">
              <a:extLst>
                <a:ext uri="{FF2B5EF4-FFF2-40B4-BE49-F238E27FC236}">
                  <a16:creationId xmlns:a16="http://schemas.microsoft.com/office/drawing/2014/main" id="{21F77426-83F0-EEBB-05D9-63B8BA85FBC5}"/>
                </a:ext>
              </a:extLst>
            </p:cNvPr>
            <p:cNvSpPr/>
            <p:nvPr/>
          </p:nvSpPr>
          <p:spPr>
            <a:xfrm>
              <a:off x="1005638" y="1774908"/>
              <a:ext cx="48834" cy="488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>
              <a:extLst>
                <a:ext uri="{FF2B5EF4-FFF2-40B4-BE49-F238E27FC236}">
                  <a16:creationId xmlns:a16="http://schemas.microsoft.com/office/drawing/2014/main" id="{D1391264-A489-A56A-B799-4C2217DE2ECA}"/>
                </a:ext>
              </a:extLst>
            </p:cNvPr>
            <p:cNvSpPr/>
            <p:nvPr/>
          </p:nvSpPr>
          <p:spPr>
            <a:xfrm>
              <a:off x="1005638" y="2327821"/>
              <a:ext cx="48834" cy="488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28F309C-974B-A2B4-7045-685541D2BD33}"/>
              </a:ext>
            </a:extLst>
          </p:cNvPr>
          <p:cNvSpPr txBox="1"/>
          <p:nvPr/>
        </p:nvSpPr>
        <p:spPr>
          <a:xfrm>
            <a:off x="812780" y="2713456"/>
            <a:ext cx="1522737" cy="1992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0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ru-RU" sz="1400" dirty="0">
                <a:latin typeface="Jost" pitchFamily="2" charset="-52"/>
                <a:ea typeface="Jost" pitchFamily="2" charset="-52"/>
              </a:rPr>
              <a:t>Концепция проекта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DF105C0-AAAD-B76B-F7E0-A5DE30D99E6F}"/>
              </a:ext>
            </a:extLst>
          </p:cNvPr>
          <p:cNvSpPr txBox="1"/>
          <p:nvPr/>
        </p:nvSpPr>
        <p:spPr>
          <a:xfrm>
            <a:off x="479425" y="2707312"/>
            <a:ext cx="238146" cy="1992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0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ru-RU" sz="1400" dirty="0">
                <a:solidFill>
                  <a:srgbClr val="92D050"/>
                </a:solidFill>
                <a:latin typeface="Jost SemiBold" pitchFamily="2" charset="-52"/>
                <a:ea typeface="Jost SemiBold" pitchFamily="2" charset="-52"/>
              </a:rPr>
              <a:t>01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5DE6122-5C19-5813-2D43-A85973E8DB80}"/>
              </a:ext>
            </a:extLst>
          </p:cNvPr>
          <p:cNvSpPr txBox="1"/>
          <p:nvPr/>
        </p:nvSpPr>
        <p:spPr>
          <a:xfrm>
            <a:off x="5237511" y="2727716"/>
            <a:ext cx="1775873" cy="1992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400">
                <a:latin typeface="Jost" pitchFamily="2" charset="-52"/>
                <a:ea typeface="Jost" pitchFamily="2" charset="-52"/>
              </a:defRPr>
            </a:lvl1pPr>
          </a:lstStyle>
          <a:p>
            <a:r>
              <a:rPr lang="ru-RU" dirty="0"/>
              <a:t>Техническое задание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7FE140E-0D04-C1CD-D554-3B6D154DD22E}"/>
              </a:ext>
            </a:extLst>
          </p:cNvPr>
          <p:cNvSpPr txBox="1"/>
          <p:nvPr/>
        </p:nvSpPr>
        <p:spPr>
          <a:xfrm>
            <a:off x="4863297" y="2727716"/>
            <a:ext cx="238146" cy="1992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0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en-US" sz="1400" dirty="0">
                <a:solidFill>
                  <a:srgbClr val="92D050"/>
                </a:solidFill>
                <a:latin typeface="Jost SemiBold" pitchFamily="2" charset="-52"/>
                <a:ea typeface="Jost SemiBold" pitchFamily="2" charset="-52"/>
              </a:rPr>
              <a:t>02</a:t>
            </a:r>
            <a:endParaRPr lang="ru-RU" sz="1400" dirty="0">
              <a:solidFill>
                <a:srgbClr val="92D050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217E824-FD53-A3FD-030F-92950803990F}"/>
              </a:ext>
            </a:extLst>
          </p:cNvPr>
          <p:cNvSpPr txBox="1"/>
          <p:nvPr/>
        </p:nvSpPr>
        <p:spPr>
          <a:xfrm>
            <a:off x="9649278" y="6159938"/>
            <a:ext cx="1369305" cy="1992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400">
                <a:latin typeface="Jost" pitchFamily="2" charset="-52"/>
                <a:ea typeface="Jost" pitchFamily="2" charset="-52"/>
              </a:defRPr>
            </a:lvl1pPr>
          </a:lstStyle>
          <a:p>
            <a:r>
              <a:rPr lang="ru-RU" dirty="0"/>
              <a:t>Проектирование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2100719-713F-3AE2-B753-99B8BF8EE0EC}"/>
              </a:ext>
            </a:extLst>
          </p:cNvPr>
          <p:cNvSpPr txBox="1"/>
          <p:nvPr/>
        </p:nvSpPr>
        <p:spPr>
          <a:xfrm>
            <a:off x="9276664" y="6159938"/>
            <a:ext cx="238146" cy="1992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0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ru-RU" sz="1400" dirty="0">
                <a:solidFill>
                  <a:srgbClr val="92D050"/>
                </a:solidFill>
                <a:latin typeface="Jost SemiBold" pitchFamily="2" charset="-52"/>
                <a:ea typeface="Jost SemiBold" pitchFamily="2" charset="-52"/>
              </a:rPr>
              <a:t>03</a:t>
            </a:r>
            <a:endParaRPr lang="ru-RU" sz="1400" dirty="0">
              <a:solidFill>
                <a:srgbClr val="92D050"/>
              </a:solidFill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F5C1CE2F-F191-BA47-E195-4C87DCA71D7F}"/>
              </a:ext>
            </a:extLst>
          </p:cNvPr>
          <p:cNvSpPr/>
          <p:nvPr/>
        </p:nvSpPr>
        <p:spPr>
          <a:xfrm>
            <a:off x="9582826" y="4477881"/>
            <a:ext cx="125922" cy="23178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09076F3-13BA-BD36-BA92-E66869000BE4}"/>
              </a:ext>
            </a:extLst>
          </p:cNvPr>
          <p:cNvSpPr txBox="1"/>
          <p:nvPr/>
        </p:nvSpPr>
        <p:spPr>
          <a:xfrm>
            <a:off x="4863297" y="6166027"/>
            <a:ext cx="238146" cy="1992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0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en-US" sz="1400" dirty="0">
                <a:solidFill>
                  <a:srgbClr val="92D050"/>
                </a:solidFill>
                <a:latin typeface="Jost SemiBold" pitchFamily="2" charset="-52"/>
                <a:ea typeface="Jost SemiBold" pitchFamily="2" charset="-52"/>
              </a:rPr>
              <a:t>0</a:t>
            </a:r>
            <a:r>
              <a:rPr lang="ru-RU" sz="1400" dirty="0">
                <a:solidFill>
                  <a:srgbClr val="92D050"/>
                </a:solidFill>
                <a:latin typeface="Jost SemiBold" pitchFamily="2" charset="-52"/>
                <a:ea typeface="Jost SemiBold" pitchFamily="2" charset="-52"/>
              </a:rPr>
              <a:t>4</a:t>
            </a:r>
            <a:endParaRPr lang="ru-RU" sz="1400" dirty="0">
              <a:solidFill>
                <a:srgbClr val="92D050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7B2B182-CBF8-BB8B-039B-30D602836036}"/>
              </a:ext>
            </a:extLst>
          </p:cNvPr>
          <p:cNvSpPr txBox="1"/>
          <p:nvPr/>
        </p:nvSpPr>
        <p:spPr>
          <a:xfrm>
            <a:off x="5237511" y="6166027"/>
            <a:ext cx="1145827" cy="1992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400">
                <a:latin typeface="Jost" pitchFamily="2" charset="-52"/>
                <a:ea typeface="Jost" pitchFamily="2" charset="-52"/>
              </a:defRPr>
            </a:lvl1pPr>
          </a:lstStyle>
          <a:p>
            <a:r>
              <a:rPr lang="ru-RU" dirty="0"/>
              <a:t>Строительство</a:t>
            </a:r>
          </a:p>
        </p:txBody>
      </p:sp>
      <p:pic>
        <p:nvPicPr>
          <p:cNvPr id="70" name="Рисунок 69" descr="Изображение выглядит как текст, зарисовка, офисные принадлежности, руч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7120993-8B5D-E0F4-676A-B91AB83EA2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6" t="406" r="35467"/>
          <a:stretch>
            <a:fillRect/>
          </a:stretch>
        </p:blipFill>
        <p:spPr>
          <a:xfrm>
            <a:off x="9303155" y="873126"/>
            <a:ext cx="3820644" cy="5472112"/>
          </a:xfrm>
          <a:custGeom>
            <a:avLst/>
            <a:gdLst>
              <a:gd name="connsiteX0" fmla="*/ 276896 w 3928154"/>
              <a:gd name="connsiteY0" fmla="*/ 0 h 5472112"/>
              <a:gd name="connsiteX1" fmla="*/ 3651258 w 3928154"/>
              <a:gd name="connsiteY1" fmla="*/ 0 h 5472112"/>
              <a:gd name="connsiteX2" fmla="*/ 3928154 w 3928154"/>
              <a:gd name="connsiteY2" fmla="*/ 276896 h 5472112"/>
              <a:gd name="connsiteX3" fmla="*/ 3928154 w 3928154"/>
              <a:gd name="connsiteY3" fmla="*/ 5195216 h 5472112"/>
              <a:gd name="connsiteX4" fmla="*/ 3651258 w 3928154"/>
              <a:gd name="connsiteY4" fmla="*/ 5472112 h 5472112"/>
              <a:gd name="connsiteX5" fmla="*/ 1915595 w 3928154"/>
              <a:gd name="connsiteY5" fmla="*/ 5472112 h 5472112"/>
              <a:gd name="connsiteX6" fmla="*/ 1904956 w 3928154"/>
              <a:gd name="connsiteY6" fmla="*/ 5468697 h 5472112"/>
              <a:gd name="connsiteX7" fmla="*/ 1871511 w 3928154"/>
              <a:gd name="connsiteY7" fmla="*/ 5426020 h 5472112"/>
              <a:gd name="connsiteX8" fmla="*/ 1865960 w 3928154"/>
              <a:gd name="connsiteY8" fmla="*/ 5397130 h 5472112"/>
              <a:gd name="connsiteX9" fmla="*/ 1865960 w 3928154"/>
              <a:gd name="connsiteY9" fmla="*/ 5373519 h 5472112"/>
              <a:gd name="connsiteX10" fmla="*/ 1728167 w 3928154"/>
              <a:gd name="connsiteY10" fmla="*/ 5228728 h 5472112"/>
              <a:gd name="connsiteX11" fmla="*/ 112054 w 3928154"/>
              <a:gd name="connsiteY11" fmla="*/ 5228728 h 5472112"/>
              <a:gd name="connsiteX12" fmla="*/ 75488 w 3928154"/>
              <a:gd name="connsiteY12" fmla="*/ 5220971 h 5472112"/>
              <a:gd name="connsiteX13" fmla="*/ 7587 w 3928154"/>
              <a:gd name="connsiteY13" fmla="*/ 5162216 h 5472112"/>
              <a:gd name="connsiteX14" fmla="*/ 0 w 3928154"/>
              <a:gd name="connsiteY14" fmla="*/ 5145633 h 5472112"/>
              <a:gd name="connsiteX15" fmla="*/ 0 w 3928154"/>
              <a:gd name="connsiteY15" fmla="*/ 276896 h 5472112"/>
              <a:gd name="connsiteX16" fmla="*/ 276896 w 3928154"/>
              <a:gd name="connsiteY16" fmla="*/ 0 h 5472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928154" h="5472112">
                <a:moveTo>
                  <a:pt x="276896" y="0"/>
                </a:moveTo>
                <a:lnTo>
                  <a:pt x="3651258" y="0"/>
                </a:lnTo>
                <a:cubicBezTo>
                  <a:pt x="3804183" y="0"/>
                  <a:pt x="3928154" y="123971"/>
                  <a:pt x="3928154" y="276896"/>
                </a:cubicBezTo>
                <a:lnTo>
                  <a:pt x="3928154" y="5195216"/>
                </a:lnTo>
                <a:cubicBezTo>
                  <a:pt x="3928154" y="5348141"/>
                  <a:pt x="3804183" y="5472112"/>
                  <a:pt x="3651258" y="5472112"/>
                </a:cubicBezTo>
                <a:lnTo>
                  <a:pt x="1915595" y="5472112"/>
                </a:lnTo>
                <a:lnTo>
                  <a:pt x="1904956" y="5468697"/>
                </a:lnTo>
                <a:cubicBezTo>
                  <a:pt x="1890223" y="5458238"/>
                  <a:pt x="1878518" y="5443428"/>
                  <a:pt x="1871511" y="5426020"/>
                </a:cubicBezTo>
                <a:lnTo>
                  <a:pt x="1865960" y="5397130"/>
                </a:lnTo>
                <a:lnTo>
                  <a:pt x="1865960" y="5373519"/>
                </a:lnTo>
                <a:cubicBezTo>
                  <a:pt x="1865960" y="5293553"/>
                  <a:pt x="1804268" y="5228728"/>
                  <a:pt x="1728167" y="5228728"/>
                </a:cubicBezTo>
                <a:lnTo>
                  <a:pt x="112054" y="5228728"/>
                </a:lnTo>
                <a:lnTo>
                  <a:pt x="75488" y="5220971"/>
                </a:lnTo>
                <a:cubicBezTo>
                  <a:pt x="47792" y="5208662"/>
                  <a:pt x="24227" y="5188098"/>
                  <a:pt x="7587" y="5162216"/>
                </a:cubicBezTo>
                <a:lnTo>
                  <a:pt x="0" y="5145633"/>
                </a:lnTo>
                <a:lnTo>
                  <a:pt x="0" y="276896"/>
                </a:lnTo>
                <a:cubicBezTo>
                  <a:pt x="0" y="123971"/>
                  <a:pt x="123971" y="0"/>
                  <a:pt x="276896" y="0"/>
                </a:cubicBezTo>
                <a:close/>
              </a:path>
            </a:pathLst>
          </a:custGeom>
          <a:effectLst>
            <a:outerShdw blurRad="50800" dist="38100" dir="8100000" algn="tr" rotWithShape="0">
              <a:schemeClr val="bg2">
                <a:lumMod val="25000"/>
                <a:alpha val="20000"/>
              </a:schemeClr>
            </a:outerShdw>
          </a:effectLst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3A2E31AC-6502-A1C1-DDEC-2CA0487BDA5C}"/>
              </a:ext>
            </a:extLst>
          </p:cNvPr>
          <p:cNvSpPr txBox="1"/>
          <p:nvPr/>
        </p:nvSpPr>
        <p:spPr>
          <a:xfrm>
            <a:off x="836685" y="6178466"/>
            <a:ext cx="1881912" cy="1992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400">
                <a:latin typeface="Jost" pitchFamily="2" charset="-52"/>
                <a:ea typeface="Jost" pitchFamily="2" charset="-52"/>
              </a:defRPr>
            </a:lvl1pPr>
          </a:lstStyle>
          <a:p>
            <a:r>
              <a:rPr lang="ru-RU" dirty="0"/>
              <a:t>Обслуживание объекта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CDFD53F-CF33-4B23-272D-C6F5FF2D807B}"/>
              </a:ext>
            </a:extLst>
          </p:cNvPr>
          <p:cNvSpPr txBox="1"/>
          <p:nvPr/>
        </p:nvSpPr>
        <p:spPr>
          <a:xfrm>
            <a:off x="470419" y="6183833"/>
            <a:ext cx="238146" cy="1992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0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en-US" sz="1400" dirty="0">
                <a:solidFill>
                  <a:srgbClr val="92D050"/>
                </a:solidFill>
                <a:latin typeface="Jost SemiBold" pitchFamily="2" charset="-52"/>
                <a:ea typeface="Jost SemiBold" pitchFamily="2" charset="-52"/>
              </a:rPr>
              <a:t>0</a:t>
            </a:r>
            <a:r>
              <a:rPr lang="ru-RU" sz="1400" dirty="0">
                <a:solidFill>
                  <a:srgbClr val="92D050"/>
                </a:solidFill>
                <a:latin typeface="Jost SemiBold" pitchFamily="2" charset="-52"/>
                <a:ea typeface="Jost SemiBold" pitchFamily="2" charset="-52"/>
              </a:rPr>
              <a:t>5</a:t>
            </a:r>
            <a:endParaRPr lang="ru-RU" sz="1400" dirty="0">
              <a:solidFill>
                <a:srgbClr val="92D050"/>
              </a:solidFill>
            </a:endParaRPr>
          </a:p>
        </p:txBody>
      </p:sp>
      <p:pic>
        <p:nvPicPr>
          <p:cNvPr id="44" name="Рисунок 43" descr="Изображение выглядит как символ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B06F007-CF93-119C-3853-9519ED4000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5" y="444472"/>
            <a:ext cx="694046" cy="199285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EFE344A-58BE-6944-DA11-B54FE8E58F48}"/>
              </a:ext>
            </a:extLst>
          </p:cNvPr>
          <p:cNvGrpSpPr/>
          <p:nvPr/>
        </p:nvGrpSpPr>
        <p:grpSpPr>
          <a:xfrm>
            <a:off x="7009306" y="498776"/>
            <a:ext cx="4974256" cy="156583"/>
            <a:chOff x="7009306" y="498776"/>
            <a:chExt cx="4974256" cy="156583"/>
          </a:xfrm>
        </p:grpSpPr>
        <p:sp>
          <p:nvSpPr>
            <p:cNvPr id="3" name="TextBox 2">
              <a:hlinkClick r:id="rId9" action="ppaction://hlinksldjump"/>
              <a:extLst>
                <a:ext uri="{FF2B5EF4-FFF2-40B4-BE49-F238E27FC236}">
                  <a16:creationId xmlns:a16="http://schemas.microsoft.com/office/drawing/2014/main" id="{5B4B58FE-3838-C410-F08B-D59F64A8FBE6}"/>
                </a:ext>
              </a:extLst>
            </p:cNvPr>
            <p:cNvSpPr txBox="1"/>
            <p:nvPr/>
          </p:nvSpPr>
          <p:spPr>
            <a:xfrm>
              <a:off x="9589049" y="498777"/>
              <a:ext cx="881865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Портфолио</a:t>
              </a:r>
            </a:p>
          </p:txBody>
        </p:sp>
        <p:sp>
          <p:nvSpPr>
            <p:cNvPr id="4" name="TextBox 3">
              <a:hlinkClick r:id="rId10" action="ppaction://hlinksldjump"/>
              <a:extLst>
                <a:ext uri="{FF2B5EF4-FFF2-40B4-BE49-F238E27FC236}">
                  <a16:creationId xmlns:a16="http://schemas.microsoft.com/office/drawing/2014/main" id="{00EBD8B5-3021-2C21-370D-2FC253A0D368}"/>
                </a:ext>
              </a:extLst>
            </p:cNvPr>
            <p:cNvSpPr txBox="1"/>
            <p:nvPr/>
          </p:nvSpPr>
          <p:spPr>
            <a:xfrm>
              <a:off x="7009306" y="498778"/>
              <a:ext cx="533962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140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</a:rPr>
                <a:t>О нас</a:t>
              </a:r>
            </a:p>
          </p:txBody>
        </p:sp>
        <p:sp>
          <p:nvSpPr>
            <p:cNvPr id="5" name="TextBox 4">
              <a:hlinkClick r:id="rId11" action="ppaction://hlinksldjump"/>
              <a:extLst>
                <a:ext uri="{FF2B5EF4-FFF2-40B4-BE49-F238E27FC236}">
                  <a16:creationId xmlns:a16="http://schemas.microsoft.com/office/drawing/2014/main" id="{ACF0151F-A6CD-E723-E031-D1FB9E5BBA63}"/>
                </a:ext>
              </a:extLst>
            </p:cNvPr>
            <p:cNvSpPr txBox="1"/>
            <p:nvPr/>
          </p:nvSpPr>
          <p:spPr>
            <a:xfrm>
              <a:off x="7993428" y="498777"/>
              <a:ext cx="1145461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rPr>
                <a:t>Преимущества</a:t>
              </a:r>
            </a:p>
          </p:txBody>
        </p:sp>
        <p:sp>
          <p:nvSpPr>
            <p:cNvPr id="7" name="TextBox 6">
              <a:hlinkClick r:id="rId12" action="ppaction://hlinksldjump"/>
              <a:extLst>
                <a:ext uri="{FF2B5EF4-FFF2-40B4-BE49-F238E27FC236}">
                  <a16:creationId xmlns:a16="http://schemas.microsoft.com/office/drawing/2014/main" id="{D06391D5-236A-C03F-D2E4-A7E16540B0CA}"/>
                </a:ext>
              </a:extLst>
            </p:cNvPr>
            <p:cNvSpPr txBox="1"/>
            <p:nvPr/>
          </p:nvSpPr>
          <p:spPr>
            <a:xfrm>
              <a:off x="10921075" y="498776"/>
              <a:ext cx="1062487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Контакты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829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 descr="Изображение выглядит как снимок экрана, Прямоугольник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F197450-3F5B-ABB8-57C6-47DC97EBF1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F49847-4158-2310-A66E-24D91AE1EA69}"/>
              </a:ext>
            </a:extLst>
          </p:cNvPr>
          <p:cNvSpPr txBox="1"/>
          <p:nvPr/>
        </p:nvSpPr>
        <p:spPr>
          <a:xfrm>
            <a:off x="876581" y="5320119"/>
            <a:ext cx="2813169" cy="1992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0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ru-RU" sz="1400" dirty="0">
                <a:latin typeface="Jost SemiBold" pitchFamily="2" charset="-52"/>
                <a:ea typeface="Jost SemiBold" pitchFamily="2" charset="-52"/>
              </a:rPr>
              <a:t>Причинно-следственный анализ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EFC79D-ACBC-F178-A371-6A84685A8287}"/>
              </a:ext>
            </a:extLst>
          </p:cNvPr>
          <p:cNvSpPr txBox="1"/>
          <p:nvPr/>
        </p:nvSpPr>
        <p:spPr>
          <a:xfrm>
            <a:off x="876581" y="5624813"/>
            <a:ext cx="2505297" cy="3931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400">
                <a:latin typeface="Jost" pitchFamily="2" charset="-52"/>
                <a:ea typeface="Jost" pitchFamily="2" charset="-52"/>
              </a:defRPr>
            </a:lvl1pPr>
          </a:lstStyle>
          <a:p>
            <a:r>
              <a:rPr lang="ru-RU" dirty="0"/>
              <a:t>Разбор проблем и выявление их источников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1F5011-3908-1399-367E-FDFB81F37783}"/>
              </a:ext>
            </a:extLst>
          </p:cNvPr>
          <p:cNvSpPr txBox="1"/>
          <p:nvPr/>
        </p:nvSpPr>
        <p:spPr>
          <a:xfrm>
            <a:off x="759672" y="3707302"/>
            <a:ext cx="3330037" cy="1992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0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ru-RU" sz="1400" dirty="0">
                <a:latin typeface="Jost SemiBold" pitchFamily="2" charset="-52"/>
                <a:ea typeface="Jost SemiBold" pitchFamily="2" charset="-52"/>
              </a:rPr>
              <a:t>Прогнозирование и предупреждения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136C7A-E86B-FE8F-FEDB-0FF19B90FF9D}"/>
              </a:ext>
            </a:extLst>
          </p:cNvPr>
          <p:cNvSpPr txBox="1"/>
          <p:nvPr/>
        </p:nvSpPr>
        <p:spPr>
          <a:xfrm>
            <a:off x="759672" y="4016785"/>
            <a:ext cx="3695950" cy="3931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400">
                <a:latin typeface="Jost" pitchFamily="2" charset="-52"/>
                <a:ea typeface="Jost" pitchFamily="2" charset="-52"/>
              </a:defRPr>
            </a:lvl1pPr>
          </a:lstStyle>
          <a:p>
            <a:r>
              <a:rPr lang="ru-RU" dirty="0"/>
              <a:t>О рисках, сбоях и ошибках </a:t>
            </a:r>
            <a:br>
              <a:rPr lang="ru-RU" dirty="0"/>
            </a:br>
            <a:r>
              <a:rPr lang="ru-RU" dirty="0"/>
              <a:t>до их наступления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0431D6-DC12-DC81-2F87-83FD7926FCE5}"/>
              </a:ext>
            </a:extLst>
          </p:cNvPr>
          <p:cNvSpPr txBox="1"/>
          <p:nvPr/>
        </p:nvSpPr>
        <p:spPr>
          <a:xfrm>
            <a:off x="8443736" y="2318860"/>
            <a:ext cx="3053616" cy="1992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0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ru-RU" sz="1400" dirty="0">
                <a:latin typeface="Jost SemiBold" pitchFamily="2" charset="-52"/>
                <a:ea typeface="Jost SemiBold" pitchFamily="2" charset="-52"/>
              </a:rPr>
              <a:t>Оценка эффективности изменений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8CAD60-5FE3-FF7D-D820-3ACD3299FBC7}"/>
              </a:ext>
            </a:extLst>
          </p:cNvPr>
          <p:cNvSpPr txBox="1"/>
          <p:nvPr/>
        </p:nvSpPr>
        <p:spPr>
          <a:xfrm>
            <a:off x="8443736" y="2607273"/>
            <a:ext cx="2640736" cy="3931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400">
                <a:latin typeface="Jost" pitchFamily="2" charset="-52"/>
                <a:ea typeface="Jost" pitchFamily="2" charset="-52"/>
              </a:defRPr>
            </a:lvl1pPr>
          </a:lstStyle>
          <a:p>
            <a:r>
              <a:rPr lang="ru-RU" dirty="0"/>
              <a:t>Показывает, дадут ли изменения пользу — до их внедрения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513ACF-A557-C799-C028-4CC95D53BBDA}"/>
              </a:ext>
            </a:extLst>
          </p:cNvPr>
          <p:cNvSpPr txBox="1"/>
          <p:nvPr/>
        </p:nvSpPr>
        <p:spPr>
          <a:xfrm>
            <a:off x="8744166" y="4143696"/>
            <a:ext cx="3330037" cy="1992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000">
                <a:latin typeface="Jost Regular" pitchFamily="2" charset="-52"/>
                <a:ea typeface="Jost Regular" pitchFamily="2" charset="-52"/>
              </a:defRPr>
            </a:lvl1pPr>
          </a:lstStyle>
          <a:p>
            <a:r>
              <a:rPr lang="ru-RU" sz="1400" dirty="0">
                <a:latin typeface="Jost SemiBold" pitchFamily="2" charset="-52"/>
                <a:ea typeface="Jost SemiBold" pitchFamily="2" charset="-52"/>
              </a:rPr>
              <a:t>Отчёты для всех участников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ED5BB1-2AB9-0CC8-A987-74FBB2EC4A39}"/>
              </a:ext>
            </a:extLst>
          </p:cNvPr>
          <p:cNvSpPr txBox="1"/>
          <p:nvPr/>
        </p:nvSpPr>
        <p:spPr>
          <a:xfrm>
            <a:off x="8744166" y="4432109"/>
            <a:ext cx="2879782" cy="58708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400">
                <a:latin typeface="Jost" pitchFamily="2" charset="-52"/>
                <a:ea typeface="Jost" pitchFamily="2" charset="-52"/>
              </a:defRPr>
            </a:lvl1pPr>
          </a:lstStyle>
          <a:p>
            <a:r>
              <a:rPr lang="ru-RU" dirty="0"/>
              <a:t>Персонализированная аналитика </a:t>
            </a:r>
            <a:br>
              <a:rPr lang="ru-RU" dirty="0"/>
            </a:br>
            <a:r>
              <a:rPr lang="ru-RU" dirty="0"/>
              <a:t>для заказчика, подрядчиков, сотрудников компании и </a:t>
            </a:r>
            <a:r>
              <a:rPr lang="ru-RU" dirty="0" err="1"/>
              <a:t>т.д</a:t>
            </a:r>
            <a:r>
              <a:rPr lang="ru-RU" dirty="0"/>
              <a:t> </a:t>
            </a:r>
          </a:p>
        </p:txBody>
      </p:sp>
      <p:pic>
        <p:nvPicPr>
          <p:cNvPr id="16" name="Рисунок 15" descr="Изображение выглядит как круг, зеленый, диаграмма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062726F-7B6A-0A3A-7BA8-6D6637C470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4290" t="-4310" r="-2458" b="-2438"/>
          <a:stretch>
            <a:fillRect/>
          </a:stretch>
        </p:blipFill>
        <p:spPr>
          <a:xfrm>
            <a:off x="4577398" y="2788164"/>
            <a:ext cx="3427086" cy="3427086"/>
          </a:xfrm>
          <a:prstGeom prst="ellipse">
            <a:avLst/>
          </a:prstGeom>
          <a:solidFill>
            <a:srgbClr val="005F00"/>
          </a:solidFill>
        </p:spPr>
      </p:pic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B2A73089-6383-825B-58F5-EC0B5C92A851}"/>
              </a:ext>
            </a:extLst>
          </p:cNvPr>
          <p:cNvGrpSpPr/>
          <p:nvPr/>
        </p:nvGrpSpPr>
        <p:grpSpPr>
          <a:xfrm>
            <a:off x="6798923" y="3006531"/>
            <a:ext cx="352429" cy="352429"/>
            <a:chOff x="4215183" y="3292495"/>
            <a:chExt cx="322227" cy="322227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62B8FF96-9767-97BD-39CC-C530559A9001}"/>
                </a:ext>
              </a:extLst>
            </p:cNvPr>
            <p:cNvGrpSpPr/>
            <p:nvPr/>
          </p:nvGrpSpPr>
          <p:grpSpPr>
            <a:xfrm>
              <a:off x="4215183" y="3292495"/>
              <a:ext cx="322227" cy="322227"/>
              <a:chOff x="10210550" y="1340941"/>
              <a:chExt cx="755417" cy="755417"/>
            </a:xfrm>
            <a:effectLst>
              <a:outerShdw blurRad="63500" sx="102000" sy="102000" algn="ctr" rotWithShape="0">
                <a:schemeClr val="bg2">
                  <a:lumMod val="25000"/>
                  <a:alpha val="20000"/>
                </a:schemeClr>
              </a:outerShdw>
            </a:effectLst>
          </p:grpSpPr>
          <p:sp>
            <p:nvSpPr>
              <p:cNvPr id="20" name="Прямоугольник: скругленные углы 19">
                <a:extLst>
                  <a:ext uri="{FF2B5EF4-FFF2-40B4-BE49-F238E27FC236}">
                    <a16:creationId xmlns:a16="http://schemas.microsoft.com/office/drawing/2014/main" id="{30009705-0039-1EEE-CCD1-FA2A63262839}"/>
                  </a:ext>
                </a:extLst>
              </p:cNvPr>
              <p:cNvSpPr/>
              <p:nvPr/>
            </p:nvSpPr>
            <p:spPr>
              <a:xfrm>
                <a:off x="10210550" y="1340941"/>
                <a:ext cx="755417" cy="755417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  <a:effectLst>
                <a:outerShdw blurRad="25400" algn="ctr" rotWithShape="0">
                  <a:schemeClr val="bg1">
                    <a:lumMod val="85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DEDEDE"/>
                  </a:solidFill>
                </a:endParaRPr>
              </a:p>
            </p:txBody>
          </p:sp>
          <p:sp>
            <p:nvSpPr>
              <p:cNvPr id="21" name="Прямоугольник: скругленные углы 20">
                <a:extLst>
                  <a:ext uri="{FF2B5EF4-FFF2-40B4-BE49-F238E27FC236}">
                    <a16:creationId xmlns:a16="http://schemas.microsoft.com/office/drawing/2014/main" id="{39B49C76-B3FD-651D-80C8-9313CFAC40A6}"/>
                  </a:ext>
                </a:extLst>
              </p:cNvPr>
              <p:cNvSpPr/>
              <p:nvPr/>
            </p:nvSpPr>
            <p:spPr>
              <a:xfrm>
                <a:off x="10306311" y="1436702"/>
                <a:ext cx="563893" cy="563893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rgbClr val="92D050"/>
                </a:solidFill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2DC19F-2394-9350-8580-812C920C40DC}"/>
                </a:ext>
              </a:extLst>
            </p:cNvPr>
            <p:cNvSpPr txBox="1"/>
            <p:nvPr/>
          </p:nvSpPr>
          <p:spPr>
            <a:xfrm>
              <a:off x="4338118" y="3392671"/>
              <a:ext cx="100423" cy="15617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2000">
                  <a:latin typeface="Jost Regular" pitchFamily="2" charset="-52"/>
                  <a:ea typeface="Jost Regular" pitchFamily="2" charset="-52"/>
                </a:defRPr>
              </a:lvl1pPr>
            </a:lstStyle>
            <a:p>
              <a:r>
                <a:rPr lang="ru-RU" sz="1200" dirty="0">
                  <a:latin typeface="Jost" pitchFamily="2" charset="-52"/>
                  <a:ea typeface="Jost" pitchFamily="2" charset="-52"/>
                </a:rPr>
                <a:t>2</a:t>
              </a:r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0FF10396-5ADC-0EBC-2333-B34941F7549E}"/>
              </a:ext>
            </a:extLst>
          </p:cNvPr>
          <p:cNvGrpSpPr/>
          <p:nvPr/>
        </p:nvGrpSpPr>
        <p:grpSpPr>
          <a:xfrm>
            <a:off x="7553593" y="4728120"/>
            <a:ext cx="352429" cy="352429"/>
            <a:chOff x="4215183" y="3292495"/>
            <a:chExt cx="322227" cy="322227"/>
          </a:xfrm>
        </p:grpSpPr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7C06EEE5-5D58-9E97-95E8-3AA8A83DA385}"/>
                </a:ext>
              </a:extLst>
            </p:cNvPr>
            <p:cNvGrpSpPr/>
            <p:nvPr/>
          </p:nvGrpSpPr>
          <p:grpSpPr>
            <a:xfrm>
              <a:off x="4215183" y="3292495"/>
              <a:ext cx="322227" cy="322227"/>
              <a:chOff x="10210550" y="1340941"/>
              <a:chExt cx="755417" cy="755417"/>
            </a:xfrm>
            <a:effectLst>
              <a:outerShdw blurRad="63500" sx="102000" sy="102000" algn="ctr" rotWithShape="0">
                <a:schemeClr val="bg2">
                  <a:lumMod val="25000"/>
                  <a:alpha val="20000"/>
                </a:schemeClr>
              </a:outerShdw>
            </a:effectLst>
          </p:grpSpPr>
          <p:sp>
            <p:nvSpPr>
              <p:cNvPr id="25" name="Прямоугольник: скругленные углы 24">
                <a:extLst>
                  <a:ext uri="{FF2B5EF4-FFF2-40B4-BE49-F238E27FC236}">
                    <a16:creationId xmlns:a16="http://schemas.microsoft.com/office/drawing/2014/main" id="{F1241408-1729-8410-F878-5F7B9D9C456E}"/>
                  </a:ext>
                </a:extLst>
              </p:cNvPr>
              <p:cNvSpPr/>
              <p:nvPr/>
            </p:nvSpPr>
            <p:spPr>
              <a:xfrm>
                <a:off x="10210550" y="1340941"/>
                <a:ext cx="755417" cy="755417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  <a:effectLst>
                <a:outerShdw blurRad="25400" algn="ctr" rotWithShape="0">
                  <a:schemeClr val="bg1">
                    <a:lumMod val="85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DEDEDE"/>
                  </a:solidFill>
                </a:endParaRPr>
              </a:p>
            </p:txBody>
          </p:sp>
          <p:sp>
            <p:nvSpPr>
              <p:cNvPr id="26" name="Прямоугольник: скругленные углы 25">
                <a:extLst>
                  <a:ext uri="{FF2B5EF4-FFF2-40B4-BE49-F238E27FC236}">
                    <a16:creationId xmlns:a16="http://schemas.microsoft.com/office/drawing/2014/main" id="{5A6865AE-FF62-41F3-EFCB-DD0C582E4616}"/>
                  </a:ext>
                </a:extLst>
              </p:cNvPr>
              <p:cNvSpPr/>
              <p:nvPr/>
            </p:nvSpPr>
            <p:spPr>
              <a:xfrm>
                <a:off x="10306313" y="1436704"/>
                <a:ext cx="563892" cy="563892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rgbClr val="92D050"/>
                </a:solidFill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561914-6290-82DC-E71E-BB8D0432DFE0}"/>
                </a:ext>
              </a:extLst>
            </p:cNvPr>
            <p:cNvSpPr txBox="1"/>
            <p:nvPr/>
          </p:nvSpPr>
          <p:spPr>
            <a:xfrm>
              <a:off x="4331388" y="3389682"/>
              <a:ext cx="100423" cy="15617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2000">
                  <a:latin typeface="Jost Regular" pitchFamily="2" charset="-52"/>
                  <a:ea typeface="Jost Regular" pitchFamily="2" charset="-52"/>
                </a:defRPr>
              </a:lvl1pPr>
            </a:lstStyle>
            <a:p>
              <a:r>
                <a:rPr lang="ru-RU" sz="1200" dirty="0">
                  <a:latin typeface="Jost" pitchFamily="2" charset="-52"/>
                  <a:ea typeface="Jost" pitchFamily="2" charset="-52"/>
                </a:rPr>
                <a:t>3</a:t>
              </a:r>
            </a:p>
          </p:txBody>
        </p:sp>
      </p:grpSp>
      <p:cxnSp>
        <p:nvCxnSpPr>
          <p:cNvPr id="27" name="Соединитель: изогнутый 26">
            <a:extLst>
              <a:ext uri="{FF2B5EF4-FFF2-40B4-BE49-F238E27FC236}">
                <a16:creationId xmlns:a16="http://schemas.microsoft.com/office/drawing/2014/main" id="{A657A67C-CA35-2973-0A4F-EC48D06E1AF4}"/>
              </a:ext>
            </a:extLst>
          </p:cNvPr>
          <p:cNvCxnSpPr>
            <a:cxnSpLocks/>
            <a:endCxn id="20" idx="3"/>
          </p:cNvCxnSpPr>
          <p:nvPr/>
        </p:nvCxnSpPr>
        <p:spPr>
          <a:xfrm rot="10800000" flipV="1">
            <a:off x="7151352" y="2656784"/>
            <a:ext cx="1000038" cy="525961"/>
          </a:xfrm>
          <a:prstGeom prst="curvedConnector3">
            <a:avLst>
              <a:gd name="adj1" fmla="val 50000"/>
            </a:avLst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Соединитель: изогнутый 27">
            <a:extLst>
              <a:ext uri="{FF2B5EF4-FFF2-40B4-BE49-F238E27FC236}">
                <a16:creationId xmlns:a16="http://schemas.microsoft.com/office/drawing/2014/main" id="{58C3CEDA-DC72-9B79-E0F0-BB7E9AC661CD}"/>
              </a:ext>
            </a:extLst>
          </p:cNvPr>
          <p:cNvCxnSpPr>
            <a:cxnSpLocks/>
            <a:endCxn id="25" idx="3"/>
          </p:cNvCxnSpPr>
          <p:nvPr/>
        </p:nvCxnSpPr>
        <p:spPr>
          <a:xfrm rot="10800000" flipV="1">
            <a:off x="7906023" y="4552829"/>
            <a:ext cx="549669" cy="351506"/>
          </a:xfrm>
          <a:prstGeom prst="curvedConnector3">
            <a:avLst>
              <a:gd name="adj1" fmla="val 50000"/>
            </a:avLst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0B3B0701-68CF-408D-8139-018A42B03135}"/>
              </a:ext>
            </a:extLst>
          </p:cNvPr>
          <p:cNvGrpSpPr/>
          <p:nvPr/>
        </p:nvGrpSpPr>
        <p:grpSpPr>
          <a:xfrm>
            <a:off x="5076938" y="5186402"/>
            <a:ext cx="352429" cy="352429"/>
            <a:chOff x="4539303" y="3480578"/>
            <a:chExt cx="322227" cy="322227"/>
          </a:xfrm>
        </p:grpSpPr>
        <p:grpSp>
          <p:nvGrpSpPr>
            <p:cNvPr id="30" name="Группа 29">
              <a:extLst>
                <a:ext uri="{FF2B5EF4-FFF2-40B4-BE49-F238E27FC236}">
                  <a16:creationId xmlns:a16="http://schemas.microsoft.com/office/drawing/2014/main" id="{B05A3182-90F2-BE57-F75B-1F9347F0D939}"/>
                </a:ext>
              </a:extLst>
            </p:cNvPr>
            <p:cNvGrpSpPr/>
            <p:nvPr/>
          </p:nvGrpSpPr>
          <p:grpSpPr>
            <a:xfrm>
              <a:off x="4539303" y="3480578"/>
              <a:ext cx="322227" cy="322227"/>
              <a:chOff x="10970402" y="1781878"/>
              <a:chExt cx="755417" cy="755417"/>
            </a:xfrm>
            <a:effectLst>
              <a:outerShdw blurRad="63500" sx="102000" sy="102000" algn="ctr" rotWithShape="0">
                <a:schemeClr val="bg2">
                  <a:lumMod val="25000"/>
                  <a:alpha val="20000"/>
                </a:schemeClr>
              </a:outerShdw>
            </a:effectLst>
          </p:grpSpPr>
          <p:sp>
            <p:nvSpPr>
              <p:cNvPr id="32" name="Прямоугольник: скругленные углы 31">
                <a:extLst>
                  <a:ext uri="{FF2B5EF4-FFF2-40B4-BE49-F238E27FC236}">
                    <a16:creationId xmlns:a16="http://schemas.microsoft.com/office/drawing/2014/main" id="{5AEA3E35-2C2B-8C56-26A8-C4A83EF71F4C}"/>
                  </a:ext>
                </a:extLst>
              </p:cNvPr>
              <p:cNvSpPr/>
              <p:nvPr/>
            </p:nvSpPr>
            <p:spPr>
              <a:xfrm>
                <a:off x="10970402" y="1781878"/>
                <a:ext cx="755417" cy="755417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  <a:effectLst>
                <a:outerShdw blurRad="25400" algn="ctr" rotWithShape="0">
                  <a:schemeClr val="bg1">
                    <a:lumMod val="85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DEDEDE"/>
                  </a:solidFill>
                </a:endParaRPr>
              </a:p>
            </p:txBody>
          </p:sp>
          <p:sp>
            <p:nvSpPr>
              <p:cNvPr id="33" name="Прямоугольник: скругленные углы 32">
                <a:extLst>
                  <a:ext uri="{FF2B5EF4-FFF2-40B4-BE49-F238E27FC236}">
                    <a16:creationId xmlns:a16="http://schemas.microsoft.com/office/drawing/2014/main" id="{D343C6DC-ADF0-E52B-B71F-90350EF1A04B}"/>
                  </a:ext>
                </a:extLst>
              </p:cNvPr>
              <p:cNvSpPr/>
              <p:nvPr/>
            </p:nvSpPr>
            <p:spPr>
              <a:xfrm>
                <a:off x="11066157" y="1877643"/>
                <a:ext cx="563893" cy="563893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rgbClr val="92D050"/>
                </a:solidFill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67B20F3-82A7-9706-078F-C48C8EE76FB3}"/>
                </a:ext>
              </a:extLst>
            </p:cNvPr>
            <p:cNvSpPr txBox="1"/>
            <p:nvPr/>
          </p:nvSpPr>
          <p:spPr>
            <a:xfrm>
              <a:off x="4661195" y="3576359"/>
              <a:ext cx="100423" cy="15617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2000">
                  <a:latin typeface="Jost Regular" pitchFamily="2" charset="-52"/>
                  <a:ea typeface="Jost Regular" pitchFamily="2" charset="-52"/>
                </a:defRPr>
              </a:lvl1pPr>
            </a:lstStyle>
            <a:p>
              <a:r>
                <a:rPr lang="ru-RU" sz="1200" dirty="0">
                  <a:latin typeface="Jost" pitchFamily="2" charset="-52"/>
                  <a:ea typeface="Jost" pitchFamily="2" charset="-52"/>
                </a:rPr>
                <a:t>4</a:t>
              </a:r>
            </a:p>
          </p:txBody>
        </p:sp>
      </p:grpSp>
      <p:cxnSp>
        <p:nvCxnSpPr>
          <p:cNvPr id="34" name="Соединитель: изогнутый 33">
            <a:extLst>
              <a:ext uri="{FF2B5EF4-FFF2-40B4-BE49-F238E27FC236}">
                <a16:creationId xmlns:a16="http://schemas.microsoft.com/office/drawing/2014/main" id="{DE53A189-2F7E-9D89-9348-94F9958646B5}"/>
              </a:ext>
            </a:extLst>
          </p:cNvPr>
          <p:cNvCxnSpPr>
            <a:cxnSpLocks/>
            <a:endCxn id="32" idx="1"/>
          </p:cNvCxnSpPr>
          <p:nvPr/>
        </p:nvCxnSpPr>
        <p:spPr>
          <a:xfrm flipV="1">
            <a:off x="3916782" y="5362617"/>
            <a:ext cx="1160156" cy="332032"/>
          </a:xfrm>
          <a:prstGeom prst="curvedConnector3">
            <a:avLst>
              <a:gd name="adj1" fmla="val 50000"/>
            </a:avLst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Соединитель: изогнутый 34">
            <a:extLst>
              <a:ext uri="{FF2B5EF4-FFF2-40B4-BE49-F238E27FC236}">
                <a16:creationId xmlns:a16="http://schemas.microsoft.com/office/drawing/2014/main" id="{F0B4952B-1683-21FF-93E6-47D239030753}"/>
              </a:ext>
            </a:extLst>
          </p:cNvPr>
          <p:cNvCxnSpPr>
            <a:cxnSpLocks/>
          </p:cNvCxnSpPr>
          <p:nvPr/>
        </p:nvCxnSpPr>
        <p:spPr>
          <a:xfrm flipV="1">
            <a:off x="4268951" y="3207223"/>
            <a:ext cx="1197900" cy="860506"/>
          </a:xfrm>
          <a:prstGeom prst="curvedConnector3">
            <a:avLst>
              <a:gd name="adj1" fmla="val 32436"/>
            </a:avLst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0C342B41-7F96-FDCC-218F-D87D9A9A6D90}"/>
              </a:ext>
            </a:extLst>
          </p:cNvPr>
          <p:cNvGrpSpPr/>
          <p:nvPr/>
        </p:nvGrpSpPr>
        <p:grpSpPr>
          <a:xfrm>
            <a:off x="5466013" y="3006531"/>
            <a:ext cx="352429" cy="352429"/>
            <a:chOff x="4215183" y="3292495"/>
            <a:chExt cx="322227" cy="322227"/>
          </a:xfrm>
        </p:grpSpPr>
        <p:grpSp>
          <p:nvGrpSpPr>
            <p:cNvPr id="37" name="Группа 36">
              <a:extLst>
                <a:ext uri="{FF2B5EF4-FFF2-40B4-BE49-F238E27FC236}">
                  <a16:creationId xmlns:a16="http://schemas.microsoft.com/office/drawing/2014/main" id="{DCBE3413-B50E-C122-24C5-E2F8831E8CB7}"/>
                </a:ext>
              </a:extLst>
            </p:cNvPr>
            <p:cNvGrpSpPr/>
            <p:nvPr/>
          </p:nvGrpSpPr>
          <p:grpSpPr>
            <a:xfrm>
              <a:off x="4215183" y="3292495"/>
              <a:ext cx="322227" cy="322227"/>
              <a:chOff x="10210550" y="1340941"/>
              <a:chExt cx="755417" cy="755417"/>
            </a:xfrm>
            <a:effectLst>
              <a:outerShdw blurRad="63500" sx="102000" sy="102000" algn="ctr" rotWithShape="0">
                <a:schemeClr val="bg2">
                  <a:lumMod val="25000"/>
                  <a:alpha val="20000"/>
                </a:schemeClr>
              </a:outerShdw>
            </a:effectLst>
          </p:grpSpPr>
          <p:sp>
            <p:nvSpPr>
              <p:cNvPr id="39" name="Прямоугольник: скругленные углы 38">
                <a:extLst>
                  <a:ext uri="{FF2B5EF4-FFF2-40B4-BE49-F238E27FC236}">
                    <a16:creationId xmlns:a16="http://schemas.microsoft.com/office/drawing/2014/main" id="{46D0B89B-9B4F-1220-D1B4-AF6FC048B635}"/>
                  </a:ext>
                </a:extLst>
              </p:cNvPr>
              <p:cNvSpPr/>
              <p:nvPr/>
            </p:nvSpPr>
            <p:spPr>
              <a:xfrm>
                <a:off x="10210550" y="1340941"/>
                <a:ext cx="755417" cy="755417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  <a:effectLst>
                <a:outerShdw blurRad="25400" algn="ctr" rotWithShape="0">
                  <a:schemeClr val="bg1">
                    <a:lumMod val="85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DEDEDE"/>
                  </a:solidFill>
                </a:endParaRPr>
              </a:p>
            </p:txBody>
          </p:sp>
          <p:sp>
            <p:nvSpPr>
              <p:cNvPr id="40" name="Прямоугольник: скругленные углы 39">
                <a:extLst>
                  <a:ext uri="{FF2B5EF4-FFF2-40B4-BE49-F238E27FC236}">
                    <a16:creationId xmlns:a16="http://schemas.microsoft.com/office/drawing/2014/main" id="{CF10C4D4-0C7A-567A-6319-442A1039AA49}"/>
                  </a:ext>
                </a:extLst>
              </p:cNvPr>
              <p:cNvSpPr/>
              <p:nvPr/>
            </p:nvSpPr>
            <p:spPr>
              <a:xfrm>
                <a:off x="10306313" y="1436704"/>
                <a:ext cx="563892" cy="563892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rgbClr val="92D050"/>
                </a:solidFill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CD860EE-5307-C460-E864-7D9C033A6805}"/>
                </a:ext>
              </a:extLst>
            </p:cNvPr>
            <p:cNvSpPr txBox="1"/>
            <p:nvPr/>
          </p:nvSpPr>
          <p:spPr>
            <a:xfrm>
              <a:off x="4338118" y="3392671"/>
              <a:ext cx="100423" cy="15617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2000">
                  <a:latin typeface="Jost Regular" pitchFamily="2" charset="-52"/>
                  <a:ea typeface="Jost Regular" pitchFamily="2" charset="-52"/>
                </a:defRPr>
              </a:lvl1pPr>
            </a:lstStyle>
            <a:p>
              <a:r>
                <a:rPr lang="ru-RU" sz="1200" dirty="0">
                  <a:latin typeface="Jost" pitchFamily="2" charset="-52"/>
                  <a:ea typeface="Jost" pitchFamily="2" charset="-52"/>
                </a:rPr>
                <a:t>1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CD586203-2B7B-197B-0F42-5D774B6A681C}"/>
              </a:ext>
            </a:extLst>
          </p:cNvPr>
          <p:cNvSpPr txBox="1"/>
          <p:nvPr/>
        </p:nvSpPr>
        <p:spPr>
          <a:xfrm>
            <a:off x="671598" y="1538917"/>
            <a:ext cx="5086858" cy="116878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 err="1">
                <a:latin typeface="Jost" pitchFamily="2" charset="-52"/>
                <a:ea typeface="Jost" pitchFamily="2" charset="-52"/>
              </a:rPr>
              <a:t>Spyglass</a:t>
            </a:r>
            <a:r>
              <a:rPr lang="ru-RU" sz="1400" dirty="0">
                <a:latin typeface="Jost" pitchFamily="2" charset="-52"/>
                <a:ea typeface="Jost" pitchFamily="2" charset="-52"/>
              </a:rPr>
              <a:t> AI — внутренний продукт, ключевой модуль системы </a:t>
            </a:r>
            <a:r>
              <a:rPr lang="ru-RU" sz="1400" dirty="0" err="1">
                <a:latin typeface="Jost" pitchFamily="2" charset="-52"/>
                <a:ea typeface="Jost" pitchFamily="2" charset="-52"/>
              </a:rPr>
              <a:t>Spyglass</a:t>
            </a:r>
            <a:r>
              <a:rPr lang="ru-RU" sz="1400" dirty="0">
                <a:latin typeface="Jost" pitchFamily="2" charset="-52"/>
                <a:ea typeface="Jost" pitchFamily="2" charset="-52"/>
              </a:rPr>
              <a:t>. Это интеллектуальный центр, агрегирующий все данные участников проекта. Формирует цифровую картину происходящего, предсказывает риски, предупреждает </a:t>
            </a:r>
            <a:br>
              <a:rPr lang="ru-RU" sz="1400" dirty="0"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latin typeface="Jost" pitchFamily="2" charset="-52"/>
                <a:ea typeface="Jost" pitchFamily="2" charset="-52"/>
              </a:rPr>
              <a:t>об ошибках и обеспечивает управляемость и прозрачность </a:t>
            </a:r>
            <a:br>
              <a:rPr lang="ru-RU" sz="1400" dirty="0"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latin typeface="Jost" pitchFamily="2" charset="-52"/>
                <a:ea typeface="Jost" pitchFamily="2" charset="-52"/>
              </a:rPr>
              <a:t>на всех этапах</a:t>
            </a: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58066520-4616-E765-3A11-764A36FFF42F}"/>
              </a:ext>
            </a:extLst>
          </p:cNvPr>
          <p:cNvCxnSpPr>
            <a:cxnSpLocks/>
          </p:cNvCxnSpPr>
          <p:nvPr/>
        </p:nvCxnSpPr>
        <p:spPr>
          <a:xfrm>
            <a:off x="482578" y="1538917"/>
            <a:ext cx="0" cy="1115690"/>
          </a:xfrm>
          <a:prstGeom prst="line">
            <a:avLst/>
          </a:prstGeom>
          <a:ln w="19050">
            <a:solidFill>
              <a:srgbClr val="92D050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FD86ABF9-691A-7DCA-4306-13A387F05656}"/>
              </a:ext>
            </a:extLst>
          </p:cNvPr>
          <p:cNvSpPr txBox="1"/>
          <p:nvPr/>
        </p:nvSpPr>
        <p:spPr>
          <a:xfrm>
            <a:off x="2705280" y="895305"/>
            <a:ext cx="11233150" cy="3416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600">
                <a:latin typeface="Jost SemiBold" pitchFamily="2" charset="-52"/>
                <a:ea typeface="Jost SemiBold" pitchFamily="2" charset="-52"/>
              </a:defRPr>
            </a:lvl1pPr>
          </a:lstStyle>
          <a:p>
            <a:r>
              <a:rPr lang="ru-RU" sz="2400" dirty="0"/>
              <a:t>— интеллектуальный центр управления</a:t>
            </a:r>
          </a:p>
        </p:txBody>
      </p:sp>
      <p:pic>
        <p:nvPicPr>
          <p:cNvPr id="44" name="Рисунок 43" descr="Изображение выглядит как символ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1C05576-7385-F99C-A906-71BA2A7C3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5" y="444472"/>
            <a:ext cx="694046" cy="199285"/>
          </a:xfrm>
          <a:prstGeom prst="rect">
            <a:avLst/>
          </a:prstGeom>
        </p:spPr>
      </p:pic>
      <p:pic>
        <p:nvPicPr>
          <p:cNvPr id="50" name="Рисунок 49" descr="Изображение выглядит как Шрифт, Графика, зеленый, логотип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D55BA85-A565-8F41-2735-9EB4B52DDC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0" t="-2900"/>
          <a:stretch>
            <a:fillRect/>
          </a:stretch>
        </p:blipFill>
        <p:spPr>
          <a:xfrm>
            <a:off x="445991" y="851534"/>
            <a:ext cx="1830377" cy="405765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2A5503F8-05D8-8D84-1013-286724AAA98A}"/>
              </a:ext>
            </a:extLst>
          </p:cNvPr>
          <p:cNvSpPr txBox="1"/>
          <p:nvPr/>
        </p:nvSpPr>
        <p:spPr>
          <a:xfrm>
            <a:off x="2364799" y="939544"/>
            <a:ext cx="331279" cy="26314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600">
                <a:latin typeface="Jost SemiBold" pitchFamily="2" charset="-52"/>
                <a:ea typeface="Jost SemiBold" pitchFamily="2" charset="-52"/>
              </a:defRPr>
            </a:lvl1pPr>
          </a:lstStyle>
          <a:p>
            <a:pPr>
              <a:spcBef>
                <a:spcPts val="200"/>
              </a:spcBef>
            </a:pPr>
            <a:r>
              <a:rPr lang="en-US" sz="1900" spc="300" dirty="0">
                <a:gradFill flip="none" rotWithShape="1">
                  <a:gsLst>
                    <a:gs pos="30000">
                      <a:srgbClr val="147E53"/>
                    </a:gs>
                    <a:gs pos="90000">
                      <a:srgbClr val="66C852"/>
                    </a:gs>
                  </a:gsLst>
                  <a:lin ang="16200000" scaled="1"/>
                  <a:tileRect/>
                </a:gradFill>
                <a:latin typeface="Arial Nova Light" panose="020B0304020202020204" pitchFamily="34" charset="0"/>
                <a:ea typeface="Jost" pitchFamily="2" charset="-52"/>
              </a:rPr>
              <a:t>AI</a:t>
            </a:r>
            <a:endParaRPr lang="ru-RU" sz="1900" spc="300" dirty="0">
              <a:gradFill flip="none" rotWithShape="1">
                <a:gsLst>
                  <a:gs pos="30000">
                    <a:srgbClr val="147E53"/>
                  </a:gs>
                  <a:gs pos="90000">
                    <a:srgbClr val="66C852"/>
                  </a:gs>
                </a:gsLst>
                <a:lin ang="16200000" scaled="1"/>
                <a:tileRect/>
              </a:gradFill>
              <a:latin typeface="Arial Nova Light" panose="020B0304020202020204" pitchFamily="34" charset="0"/>
              <a:ea typeface="Jost" pitchFamily="2" charset="-52"/>
            </a:endParaRPr>
          </a:p>
        </p:txBody>
      </p: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49B47D67-0017-0BA1-840C-CB0785D179B7}"/>
              </a:ext>
            </a:extLst>
          </p:cNvPr>
          <p:cNvGrpSpPr/>
          <p:nvPr/>
        </p:nvGrpSpPr>
        <p:grpSpPr>
          <a:xfrm>
            <a:off x="7009306" y="498776"/>
            <a:ext cx="4974256" cy="156583"/>
            <a:chOff x="7009306" y="498776"/>
            <a:chExt cx="4974256" cy="156583"/>
          </a:xfrm>
        </p:grpSpPr>
        <p:sp>
          <p:nvSpPr>
            <p:cNvPr id="61" name="TextBox 60">
              <a:hlinkClick r:id="rId6" action="ppaction://hlinksldjump"/>
              <a:extLst>
                <a:ext uri="{FF2B5EF4-FFF2-40B4-BE49-F238E27FC236}">
                  <a16:creationId xmlns:a16="http://schemas.microsoft.com/office/drawing/2014/main" id="{EC985FC5-5D18-24C9-AB72-5334A60752E3}"/>
                </a:ext>
              </a:extLst>
            </p:cNvPr>
            <p:cNvSpPr txBox="1"/>
            <p:nvPr/>
          </p:nvSpPr>
          <p:spPr>
            <a:xfrm>
              <a:off x="9589049" y="498777"/>
              <a:ext cx="881865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Портфолио</a:t>
              </a:r>
            </a:p>
          </p:txBody>
        </p:sp>
        <p:sp>
          <p:nvSpPr>
            <p:cNvPr id="62" name="TextBox 61">
              <a:hlinkClick r:id="rId7" action="ppaction://hlinksldjump"/>
              <a:extLst>
                <a:ext uri="{FF2B5EF4-FFF2-40B4-BE49-F238E27FC236}">
                  <a16:creationId xmlns:a16="http://schemas.microsoft.com/office/drawing/2014/main" id="{AE5BC785-042B-3983-9DE8-9ECFE51B17F8}"/>
                </a:ext>
              </a:extLst>
            </p:cNvPr>
            <p:cNvSpPr txBox="1"/>
            <p:nvPr/>
          </p:nvSpPr>
          <p:spPr>
            <a:xfrm>
              <a:off x="7009306" y="498778"/>
              <a:ext cx="533962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140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</a:rPr>
                <a:t>О нас</a:t>
              </a:r>
            </a:p>
          </p:txBody>
        </p:sp>
        <p:sp>
          <p:nvSpPr>
            <p:cNvPr id="63" name="TextBox 62">
              <a:hlinkClick r:id="rId8" action="ppaction://hlinksldjump"/>
              <a:extLst>
                <a:ext uri="{FF2B5EF4-FFF2-40B4-BE49-F238E27FC236}">
                  <a16:creationId xmlns:a16="http://schemas.microsoft.com/office/drawing/2014/main" id="{C7930EE1-3563-F6CD-EF39-C59C260CF5B5}"/>
                </a:ext>
              </a:extLst>
            </p:cNvPr>
            <p:cNvSpPr txBox="1"/>
            <p:nvPr/>
          </p:nvSpPr>
          <p:spPr>
            <a:xfrm>
              <a:off x="7993428" y="498777"/>
              <a:ext cx="1145461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rPr>
                <a:t>Преимущества</a:t>
              </a:r>
            </a:p>
          </p:txBody>
        </p:sp>
        <p:sp>
          <p:nvSpPr>
            <p:cNvPr id="64" name="TextBox 63">
              <a:hlinkClick r:id="rId9" action="ppaction://hlinksldjump"/>
              <a:extLst>
                <a:ext uri="{FF2B5EF4-FFF2-40B4-BE49-F238E27FC236}">
                  <a16:creationId xmlns:a16="http://schemas.microsoft.com/office/drawing/2014/main" id="{D90A7D69-B3A2-A4F5-90DE-02D4FF0B8C61}"/>
                </a:ext>
              </a:extLst>
            </p:cNvPr>
            <p:cNvSpPr txBox="1"/>
            <p:nvPr/>
          </p:nvSpPr>
          <p:spPr>
            <a:xfrm>
              <a:off x="10921075" y="498776"/>
              <a:ext cx="1062487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Контакты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9287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85E2B-B902-D23F-B5C1-A77AEBDBB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2E3DDC3-5BE0-4DF4-6F9F-08BBAD3A8BDA}"/>
              </a:ext>
            </a:extLst>
          </p:cNvPr>
          <p:cNvSpPr>
            <a:spLocks/>
          </p:cNvSpPr>
          <p:nvPr/>
        </p:nvSpPr>
        <p:spPr>
          <a:xfrm>
            <a:off x="0" y="0"/>
            <a:ext cx="12223773" cy="6858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1B967084-F2B5-35F5-41EE-11ED7DC5FA60}"/>
              </a:ext>
            </a:extLst>
          </p:cNvPr>
          <p:cNvGrpSpPr/>
          <p:nvPr/>
        </p:nvGrpSpPr>
        <p:grpSpPr>
          <a:xfrm>
            <a:off x="6364105" y="1481547"/>
            <a:ext cx="5355529" cy="4955829"/>
            <a:chOff x="6364105" y="1481547"/>
            <a:chExt cx="5355529" cy="4955829"/>
          </a:xfrm>
          <a:effectLst>
            <a:outerShdw blurRad="50800" dist="50800" dir="5400000" algn="ctr" rotWithShape="0">
              <a:schemeClr val="tx1">
                <a:alpha val="19000"/>
              </a:schemeClr>
            </a:outerShdw>
          </a:effectLst>
        </p:grpSpPr>
        <p:sp>
          <p:nvSpPr>
            <p:cNvPr id="47" name="Прямоугольник: скругленные углы 46">
              <a:extLst>
                <a:ext uri="{FF2B5EF4-FFF2-40B4-BE49-F238E27FC236}">
                  <a16:creationId xmlns:a16="http://schemas.microsoft.com/office/drawing/2014/main" id="{1B182832-2999-E3B4-D37A-A303AE930BA6}"/>
                </a:ext>
              </a:extLst>
            </p:cNvPr>
            <p:cNvSpPr/>
            <p:nvPr/>
          </p:nvSpPr>
          <p:spPr>
            <a:xfrm>
              <a:off x="6364105" y="1529197"/>
              <a:ext cx="5292725" cy="4908179"/>
            </a:xfrm>
            <a:prstGeom prst="roundRect">
              <a:avLst>
                <a:gd name="adj" fmla="val 3910"/>
              </a:avLst>
            </a:prstGeom>
            <a:solidFill>
              <a:srgbClr val="97BF0D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  <p:sp>
          <p:nvSpPr>
            <p:cNvPr id="48" name="Прямоугольник: скругленные углы 47">
              <a:extLst>
                <a:ext uri="{FF2B5EF4-FFF2-40B4-BE49-F238E27FC236}">
                  <a16:creationId xmlns:a16="http://schemas.microsoft.com/office/drawing/2014/main" id="{A3D28853-C381-5DB0-BBEF-F24C13DEC788}"/>
                </a:ext>
              </a:extLst>
            </p:cNvPr>
            <p:cNvSpPr/>
            <p:nvPr/>
          </p:nvSpPr>
          <p:spPr>
            <a:xfrm>
              <a:off x="6426909" y="1481547"/>
              <a:ext cx="5292725" cy="4863691"/>
            </a:xfrm>
            <a:prstGeom prst="roundRect">
              <a:avLst>
                <a:gd name="adj" fmla="val 3910"/>
              </a:avLst>
            </a:prstGeom>
            <a:solidFill>
              <a:srgbClr val="FFFFFF"/>
            </a:solidFill>
            <a:ln w="31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AFFAB77E-4E94-DD68-D46B-5EBCDB93A4DE}"/>
              </a:ext>
            </a:extLst>
          </p:cNvPr>
          <p:cNvGrpSpPr/>
          <p:nvPr/>
        </p:nvGrpSpPr>
        <p:grpSpPr>
          <a:xfrm>
            <a:off x="472366" y="1481547"/>
            <a:ext cx="5355529" cy="4955829"/>
            <a:chOff x="472366" y="1481547"/>
            <a:chExt cx="5355529" cy="4955829"/>
          </a:xfrm>
          <a:effectLst>
            <a:outerShdw blurRad="50800" dist="50800" dir="5400000" algn="ctr" rotWithShape="0">
              <a:schemeClr val="tx1">
                <a:alpha val="19000"/>
              </a:schemeClr>
            </a:outerShdw>
          </a:effectLst>
        </p:grpSpPr>
        <p:sp>
          <p:nvSpPr>
            <p:cNvPr id="49" name="Прямоугольник: скругленные углы 48">
              <a:extLst>
                <a:ext uri="{FF2B5EF4-FFF2-40B4-BE49-F238E27FC236}">
                  <a16:creationId xmlns:a16="http://schemas.microsoft.com/office/drawing/2014/main" id="{D8EB45A2-2FC6-D379-AF3F-222CA023F7B8}"/>
                </a:ext>
              </a:extLst>
            </p:cNvPr>
            <p:cNvSpPr/>
            <p:nvPr/>
          </p:nvSpPr>
          <p:spPr>
            <a:xfrm>
              <a:off x="472366" y="1529197"/>
              <a:ext cx="5292725" cy="4908179"/>
            </a:xfrm>
            <a:prstGeom prst="roundRect">
              <a:avLst>
                <a:gd name="adj" fmla="val 3910"/>
              </a:avLst>
            </a:prstGeom>
            <a:solidFill>
              <a:srgbClr val="97BF0D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  <p:sp>
          <p:nvSpPr>
            <p:cNvPr id="50" name="Прямоугольник: скругленные углы 49">
              <a:extLst>
                <a:ext uri="{FF2B5EF4-FFF2-40B4-BE49-F238E27FC236}">
                  <a16:creationId xmlns:a16="http://schemas.microsoft.com/office/drawing/2014/main" id="{3078F6C8-BCCB-E5A7-4108-A1332E4AC953}"/>
                </a:ext>
              </a:extLst>
            </p:cNvPr>
            <p:cNvSpPr/>
            <p:nvPr/>
          </p:nvSpPr>
          <p:spPr>
            <a:xfrm>
              <a:off x="535170" y="1481547"/>
              <a:ext cx="5292725" cy="4863691"/>
            </a:xfrm>
            <a:prstGeom prst="roundRect">
              <a:avLst>
                <a:gd name="adj" fmla="val 3910"/>
              </a:avLst>
            </a:prstGeom>
            <a:solidFill>
              <a:srgbClr val="FFFFFF"/>
            </a:solidFill>
            <a:ln w="31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</p:grpSp>
      <p:sp>
        <p:nvSpPr>
          <p:cNvPr id="3" name="заголовок">
            <a:extLst>
              <a:ext uri="{FF2B5EF4-FFF2-40B4-BE49-F238E27FC236}">
                <a16:creationId xmlns:a16="http://schemas.microsoft.com/office/drawing/2014/main" id="{B9A7C44E-FC26-9695-1F8F-06854AB756D4}"/>
              </a:ext>
            </a:extLst>
          </p:cNvPr>
          <p:cNvSpPr/>
          <p:nvPr/>
        </p:nvSpPr>
        <p:spPr>
          <a:xfrm>
            <a:off x="816156" y="4573099"/>
            <a:ext cx="2964748" cy="5055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  <a:t>Галичский фанерный комбинат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5866051-E7D1-0BA6-7728-0CD64635D566}"/>
              </a:ext>
            </a:extLst>
          </p:cNvPr>
          <p:cNvSpPr/>
          <p:nvPr/>
        </p:nvSpPr>
        <p:spPr>
          <a:xfrm>
            <a:off x="816156" y="5298652"/>
            <a:ext cx="2446105" cy="7809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Построили корпус склада готовой продукции </a:t>
            </a:r>
            <a:r>
              <a:rPr lang="en-US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(</a:t>
            </a: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12 900 м</a:t>
            </a:r>
            <a:r>
              <a:rPr lang="ru-RU" sz="1400" baseline="300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2</a:t>
            </a: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) </a:t>
            </a:r>
            <a:b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и главный производственный корпус, площадью 45 650 м</a:t>
            </a:r>
            <a:r>
              <a:rPr lang="ru-RU" sz="1400" baseline="300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2</a:t>
            </a:r>
          </a:p>
        </p:txBody>
      </p:sp>
      <p:pic>
        <p:nvPicPr>
          <p:cNvPr id="5" name="Рисунок 4" descr="Изображение выглядит как воздушный, Аэрофотосъемка, С высоты птичьего полета, строитель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A2FE2D9-9F98-7345-9A0D-7A2FD34886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" t="5497" r="173" b="3179"/>
          <a:stretch>
            <a:fillRect/>
          </a:stretch>
        </p:blipFill>
        <p:spPr>
          <a:xfrm>
            <a:off x="832812" y="1787165"/>
            <a:ext cx="2411452" cy="1269493"/>
          </a:xfrm>
          <a:prstGeom prst="roundRect">
            <a:avLst>
              <a:gd name="adj" fmla="val 11454"/>
            </a:avLst>
          </a:prstGeom>
        </p:spPr>
      </p:pic>
      <p:sp>
        <p:nvSpPr>
          <p:cNvPr id="22" name="заголовок">
            <a:extLst>
              <a:ext uri="{FF2B5EF4-FFF2-40B4-BE49-F238E27FC236}">
                <a16:creationId xmlns:a16="http://schemas.microsoft.com/office/drawing/2014/main" id="{64A9B77E-0469-F6B2-66E3-80FB6F6A9D9A}"/>
              </a:ext>
            </a:extLst>
          </p:cNvPr>
          <p:cNvSpPr/>
          <p:nvPr/>
        </p:nvSpPr>
        <p:spPr>
          <a:xfrm>
            <a:off x="8913895" y="1797429"/>
            <a:ext cx="2652784" cy="10041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  <a:t>Проектирование</a:t>
            </a:r>
            <a:b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</a:br>
            <a: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  <a:t>и реконструкция </a:t>
            </a:r>
            <a:b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</a:br>
            <a: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  <a:t>цеха №8 на АО «Метровагонмаш»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0599474-34B5-F849-2E95-60AE967B014C}"/>
              </a:ext>
            </a:extLst>
          </p:cNvPr>
          <p:cNvSpPr/>
          <p:nvPr/>
        </p:nvSpPr>
        <p:spPr>
          <a:xfrm>
            <a:off x="8913895" y="2999376"/>
            <a:ext cx="2652784" cy="7809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Капитальный ремонт цеха </a:t>
            </a:r>
            <a:b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с устройством внутрицеховых</a:t>
            </a:r>
            <a:b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ж/д путей, домкратных площадок, смотровой ямы. </a:t>
            </a:r>
            <a:endParaRPr lang="ru-RU" sz="1400" baseline="30000" dirty="0">
              <a:solidFill>
                <a:schemeClr val="tx1"/>
              </a:solidFill>
              <a:latin typeface="Jost" pitchFamily="2" charset="-52"/>
              <a:ea typeface="Jost" pitchFamily="2" charset="-52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C238F44-63EC-BB00-5FB4-DD020B2AE35A}"/>
              </a:ext>
            </a:extLst>
          </p:cNvPr>
          <p:cNvSpPr/>
          <p:nvPr/>
        </p:nvSpPr>
        <p:spPr>
          <a:xfrm>
            <a:off x="8913895" y="5078622"/>
            <a:ext cx="2980266" cy="11023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Установили лотки в полу </a:t>
            </a:r>
            <a:b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с организацией электрических</a:t>
            </a:r>
            <a:b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и воздушных магистралей</a:t>
            </a:r>
            <a:b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технологического </a:t>
            </a:r>
            <a:b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энергоснабжения</a:t>
            </a:r>
            <a:b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</a:br>
            <a:endParaRPr lang="ru-RU" sz="1400" baseline="30000" dirty="0">
              <a:solidFill>
                <a:schemeClr val="tx1"/>
              </a:solidFill>
              <a:latin typeface="Jost" pitchFamily="2" charset="-52"/>
              <a:ea typeface="Jost" pitchFamily="2" charset="-52"/>
            </a:endParaRPr>
          </a:p>
        </p:txBody>
      </p:sp>
      <p:pic>
        <p:nvPicPr>
          <p:cNvPr id="9" name="Рисунок 8" descr="Изображение выглядит как зима, на открытом воздухе, небо, снег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A639DA0-FF14-BCD2-49DB-139EBE66D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" t="2106" r="11864" b="4681"/>
          <a:stretch>
            <a:fillRect/>
          </a:stretch>
        </p:blipFill>
        <p:spPr>
          <a:xfrm>
            <a:off x="3448838" y="1787165"/>
            <a:ext cx="2095988" cy="1269493"/>
          </a:xfrm>
          <a:prstGeom prst="roundRect">
            <a:avLst>
              <a:gd name="adj" fmla="val 13057"/>
            </a:avLst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89B47561-8531-B9EA-8740-C13ACBB0BD91}"/>
              </a:ext>
            </a:extLst>
          </p:cNvPr>
          <p:cNvSpPr/>
          <p:nvPr/>
        </p:nvSpPr>
        <p:spPr>
          <a:xfrm>
            <a:off x="8913895" y="3942050"/>
            <a:ext cx="2927936" cy="974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Произвели реконструкцию инженерных систем: отопления,</a:t>
            </a:r>
            <a:b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вентиляции, освещения, </a:t>
            </a:r>
            <a:b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расширили сети магистралей</a:t>
            </a:r>
            <a:b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подачи сжатого воздуха.</a:t>
            </a:r>
            <a:endParaRPr lang="ru-RU" sz="1400" baseline="30000" dirty="0">
              <a:solidFill>
                <a:schemeClr val="tx1"/>
              </a:solidFill>
              <a:latin typeface="Jost" pitchFamily="2" charset="-52"/>
              <a:ea typeface="Jost" pitchFamily="2" charset="-52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96BE943-52A6-B646-D8AF-61C74195D0DC}"/>
              </a:ext>
            </a:extLst>
          </p:cNvPr>
          <p:cNvSpPr txBox="1"/>
          <p:nvPr/>
        </p:nvSpPr>
        <p:spPr>
          <a:xfrm>
            <a:off x="479425" y="934836"/>
            <a:ext cx="10343473" cy="3416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600">
                <a:latin typeface="Jost SemiBold" pitchFamily="2" charset="-52"/>
                <a:ea typeface="Jost SemiBold" pitchFamily="2" charset="-52"/>
              </a:defRPr>
            </a:lvl1pPr>
          </a:lstStyle>
          <a:p>
            <a:r>
              <a:rPr lang="ru-RU" sz="2400" dirty="0"/>
              <a:t>Опыт строительства и реконструкции промышленных объектов</a:t>
            </a:r>
          </a:p>
        </p:txBody>
      </p:sp>
      <p:pic>
        <p:nvPicPr>
          <p:cNvPr id="16" name="Рисунок 15" descr="Изображение выглядит как земля, стальной, в помещении, строитель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359818A-247D-90FB-F6AF-84F07F1498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8" t="5" r="4904" b="506"/>
          <a:stretch>
            <a:fillRect/>
          </a:stretch>
        </p:blipFill>
        <p:spPr>
          <a:xfrm>
            <a:off x="6730454" y="1797429"/>
            <a:ext cx="1869304" cy="2123028"/>
          </a:xfrm>
          <a:prstGeom prst="roundRect">
            <a:avLst>
              <a:gd name="adj" fmla="val 6452"/>
            </a:avLst>
          </a:prstGeom>
        </p:spPr>
      </p:pic>
      <p:pic>
        <p:nvPicPr>
          <p:cNvPr id="18" name="Рисунок 17" descr="Изображение выглядит как строительство, стальной, в помещении, железнодорожная стан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A384000-F176-1C7C-9C82-7BEB5C1907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" t="254" r="13270" b="4014"/>
          <a:stretch>
            <a:fillRect/>
          </a:stretch>
        </p:blipFill>
        <p:spPr>
          <a:xfrm>
            <a:off x="6719888" y="4172402"/>
            <a:ext cx="1869304" cy="1891482"/>
          </a:xfrm>
          <a:prstGeom prst="roundRect">
            <a:avLst>
              <a:gd name="adj" fmla="val 7169"/>
            </a:avLst>
          </a:prstGeom>
        </p:spPr>
      </p:pic>
      <p:pic>
        <p:nvPicPr>
          <p:cNvPr id="7" name="Рисунок 6" descr="Изображение выглядит как небо, на открытом воздухе, Наземный транспорт, транспортное сред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4C367DF-C5E0-7D2F-A79B-2C89E16423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" t="1827" r="58514" b="748"/>
          <a:stretch>
            <a:fillRect/>
          </a:stretch>
        </p:blipFill>
        <p:spPr>
          <a:xfrm>
            <a:off x="3437718" y="3237402"/>
            <a:ext cx="2095988" cy="2832662"/>
          </a:xfrm>
          <a:prstGeom prst="roundRect">
            <a:avLst>
              <a:gd name="adj" fmla="val 8214"/>
            </a:avLst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330928-8045-6A84-9E85-ECCAD03EDD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622" r="427" b="3294"/>
          <a:stretch>
            <a:fillRect/>
          </a:stretch>
        </p:blipFill>
        <p:spPr>
          <a:xfrm>
            <a:off x="839788" y="3242687"/>
            <a:ext cx="2411452" cy="1038801"/>
          </a:xfrm>
          <a:prstGeom prst="roundRect">
            <a:avLst>
              <a:gd name="adj" fmla="val 11637"/>
            </a:avLst>
          </a:prstGeom>
        </p:spPr>
      </p:pic>
      <p:pic>
        <p:nvPicPr>
          <p:cNvPr id="25" name="Рисунок 24" descr="Изображение выглядит как символ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1C31C48-6CB0-F642-56E5-17A1574C4F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5" y="444472"/>
            <a:ext cx="694046" cy="199285"/>
          </a:xfrm>
          <a:prstGeom prst="rect">
            <a:avLst/>
          </a:prstGeom>
        </p:spPr>
      </p:pic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A25D4710-3389-7B8B-7189-B778EDF8E414}"/>
              </a:ext>
            </a:extLst>
          </p:cNvPr>
          <p:cNvGrpSpPr/>
          <p:nvPr/>
        </p:nvGrpSpPr>
        <p:grpSpPr>
          <a:xfrm>
            <a:off x="7009306" y="498776"/>
            <a:ext cx="4974256" cy="156583"/>
            <a:chOff x="7009306" y="498776"/>
            <a:chExt cx="4974256" cy="156583"/>
          </a:xfrm>
        </p:grpSpPr>
        <p:sp>
          <p:nvSpPr>
            <p:cNvPr id="28" name="TextBox 27">
              <a:hlinkClick r:id="rId10" action="ppaction://hlinksldjump"/>
              <a:extLst>
                <a:ext uri="{FF2B5EF4-FFF2-40B4-BE49-F238E27FC236}">
                  <a16:creationId xmlns:a16="http://schemas.microsoft.com/office/drawing/2014/main" id="{B4142B96-4117-8DB6-6A02-9465BFD315C5}"/>
                </a:ext>
              </a:extLst>
            </p:cNvPr>
            <p:cNvSpPr txBox="1"/>
            <p:nvPr/>
          </p:nvSpPr>
          <p:spPr>
            <a:xfrm>
              <a:off x="9589049" y="498777"/>
              <a:ext cx="881865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rPr>
                <a:t>Портфолио</a:t>
              </a:r>
            </a:p>
          </p:txBody>
        </p:sp>
        <p:sp>
          <p:nvSpPr>
            <p:cNvPr id="29" name="TextBox 28">
              <a:hlinkClick r:id="rId11" action="ppaction://hlinksldjump"/>
              <a:extLst>
                <a:ext uri="{FF2B5EF4-FFF2-40B4-BE49-F238E27FC236}">
                  <a16:creationId xmlns:a16="http://schemas.microsoft.com/office/drawing/2014/main" id="{0DAA4BCA-7C9E-3AF1-D475-2BB9BD6B3D11}"/>
                </a:ext>
              </a:extLst>
            </p:cNvPr>
            <p:cNvSpPr txBox="1"/>
            <p:nvPr/>
          </p:nvSpPr>
          <p:spPr>
            <a:xfrm>
              <a:off x="7009306" y="498778"/>
              <a:ext cx="533962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140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</a:rPr>
                <a:t>О нас</a:t>
              </a:r>
            </a:p>
          </p:txBody>
        </p:sp>
        <p:sp>
          <p:nvSpPr>
            <p:cNvPr id="31" name="TextBox 30">
              <a:hlinkClick r:id="rId12" action="ppaction://hlinksldjump"/>
              <a:extLst>
                <a:ext uri="{FF2B5EF4-FFF2-40B4-BE49-F238E27FC236}">
                  <a16:creationId xmlns:a16="http://schemas.microsoft.com/office/drawing/2014/main" id="{159C4AF0-9CC6-18E3-8C56-77952B314FEE}"/>
                </a:ext>
              </a:extLst>
            </p:cNvPr>
            <p:cNvSpPr txBox="1"/>
            <p:nvPr/>
          </p:nvSpPr>
          <p:spPr>
            <a:xfrm>
              <a:off x="7993428" y="498777"/>
              <a:ext cx="1145461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Преимущества</a:t>
              </a:r>
            </a:p>
          </p:txBody>
        </p:sp>
        <p:sp>
          <p:nvSpPr>
            <p:cNvPr id="32" name="TextBox 31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16F8AC-518B-348E-0D41-235B3BF49E86}"/>
                </a:ext>
              </a:extLst>
            </p:cNvPr>
            <p:cNvSpPr txBox="1"/>
            <p:nvPr/>
          </p:nvSpPr>
          <p:spPr>
            <a:xfrm>
              <a:off x="10921075" y="498776"/>
              <a:ext cx="1062487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Контакты</a:t>
              </a: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58A4395E-CD2B-F06D-5F2A-FAC88F7621EF}"/>
              </a:ext>
            </a:extLst>
          </p:cNvPr>
          <p:cNvGrpSpPr/>
          <p:nvPr/>
        </p:nvGrpSpPr>
        <p:grpSpPr>
          <a:xfrm>
            <a:off x="3947453" y="5674658"/>
            <a:ext cx="1516685" cy="356347"/>
            <a:chOff x="3616674" y="5674658"/>
            <a:chExt cx="1516685" cy="356347"/>
          </a:xfrm>
        </p:grpSpPr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C573139D-A757-EAD1-C000-EBEF868D13CD}"/>
                </a:ext>
              </a:extLst>
            </p:cNvPr>
            <p:cNvGrpSpPr/>
            <p:nvPr/>
          </p:nvGrpSpPr>
          <p:grpSpPr>
            <a:xfrm>
              <a:off x="3633539" y="5702968"/>
              <a:ext cx="1495924" cy="308333"/>
              <a:chOff x="3633539" y="5702968"/>
              <a:chExt cx="1495924" cy="308333"/>
            </a:xfrm>
          </p:grpSpPr>
          <p:sp>
            <p:nvSpPr>
              <p:cNvPr id="15" name="Прямоугольник: скругленные углы 14">
                <a:extLst>
                  <a:ext uri="{FF2B5EF4-FFF2-40B4-BE49-F238E27FC236}">
                    <a16:creationId xmlns:a16="http://schemas.microsoft.com/office/drawing/2014/main" id="{2ECE3EE2-0413-62AA-BF5C-C0BFEFEF0DA4}"/>
                  </a:ext>
                </a:extLst>
              </p:cNvPr>
              <p:cNvSpPr/>
              <p:nvPr/>
            </p:nvSpPr>
            <p:spPr>
              <a:xfrm>
                <a:off x="3633539" y="5702968"/>
                <a:ext cx="1495924" cy="30833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2413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B3679517-307E-5870-725E-172AE2CCAFC5}"/>
                  </a:ext>
                </a:extLst>
              </p:cNvPr>
              <p:cNvSpPr/>
              <p:nvPr/>
            </p:nvSpPr>
            <p:spPr>
              <a:xfrm>
                <a:off x="3976445" y="5771726"/>
                <a:ext cx="1072136" cy="17081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ru-RU" sz="1200" dirty="0">
                    <a:solidFill>
                      <a:srgbClr val="A2A2A2"/>
                    </a:solidFill>
                    <a:latin typeface="Jost" pitchFamily="2" charset="-52"/>
                    <a:ea typeface="Jost" pitchFamily="2" charset="-52"/>
                  </a:rPr>
                  <a:t>Смотреть видео</a:t>
                </a:r>
                <a:endParaRPr lang="ru-RU" sz="1200" baseline="30000" dirty="0">
                  <a:solidFill>
                    <a:srgbClr val="A2A2A2"/>
                  </a:solidFill>
                  <a:latin typeface="Jost" pitchFamily="2" charset="-52"/>
                  <a:ea typeface="Jost" pitchFamily="2" charset="-52"/>
                </a:endParaRPr>
              </a:p>
            </p:txBody>
          </p:sp>
          <p:grpSp>
            <p:nvGrpSpPr>
              <p:cNvPr id="19" name="Группа 18">
                <a:extLst>
                  <a:ext uri="{FF2B5EF4-FFF2-40B4-BE49-F238E27FC236}">
                    <a16:creationId xmlns:a16="http://schemas.microsoft.com/office/drawing/2014/main" id="{4D67021B-F561-6A1C-DA17-F91E4B0D9550}"/>
                  </a:ext>
                </a:extLst>
              </p:cNvPr>
              <p:cNvGrpSpPr/>
              <p:nvPr/>
            </p:nvGrpSpPr>
            <p:grpSpPr>
              <a:xfrm>
                <a:off x="3711773" y="5757956"/>
                <a:ext cx="186825" cy="186825"/>
                <a:chOff x="928616" y="5546496"/>
                <a:chExt cx="455016" cy="455016"/>
              </a:xfrm>
            </p:grpSpPr>
            <p:sp>
              <p:nvSpPr>
                <p:cNvPr id="20" name="Овал 19">
                  <a:extLst>
                    <a:ext uri="{FF2B5EF4-FFF2-40B4-BE49-F238E27FC236}">
                      <a16:creationId xmlns:a16="http://schemas.microsoft.com/office/drawing/2014/main" id="{2651411A-33BF-380A-1A03-79C54B751438}"/>
                    </a:ext>
                  </a:extLst>
                </p:cNvPr>
                <p:cNvSpPr/>
                <p:nvPr/>
              </p:nvSpPr>
              <p:spPr>
                <a:xfrm>
                  <a:off x="928616" y="5546496"/>
                  <a:ext cx="455016" cy="455016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1" name="Равнобедренный треугольник 20">
                  <a:extLst>
                    <a:ext uri="{FF2B5EF4-FFF2-40B4-BE49-F238E27FC236}">
                      <a16:creationId xmlns:a16="http://schemas.microsoft.com/office/drawing/2014/main" id="{C9227E95-EF91-C1A0-1F7F-14F51741AFB5}"/>
                    </a:ext>
                  </a:extLst>
                </p:cNvPr>
                <p:cNvSpPr/>
                <p:nvPr/>
              </p:nvSpPr>
              <p:spPr>
                <a:xfrm rot="5400000">
                  <a:off x="1109726" y="5728047"/>
                  <a:ext cx="123096" cy="106117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rgbClr val="97BF0D"/>
                    </a:solidFill>
                  </a:endParaRPr>
                </a:p>
              </p:txBody>
            </p:sp>
          </p:grpSp>
        </p:grpSp>
        <p:sp>
          <p:nvSpPr>
            <p:cNvPr id="14" name="ссылка">
              <a:hlinkClick r:id="rId14"/>
              <a:extLst>
                <a:ext uri="{FF2B5EF4-FFF2-40B4-BE49-F238E27FC236}">
                  <a16:creationId xmlns:a16="http://schemas.microsoft.com/office/drawing/2014/main" id="{BA8135B7-80AE-7FB1-8928-815D7E9A1F91}"/>
                </a:ext>
              </a:extLst>
            </p:cNvPr>
            <p:cNvSpPr/>
            <p:nvPr/>
          </p:nvSpPr>
          <p:spPr>
            <a:xfrm>
              <a:off x="3616674" y="5674658"/>
              <a:ext cx="1516685" cy="356347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0BC7C1F5-1DB0-305D-493C-4846E3E8A2A6}"/>
              </a:ext>
            </a:extLst>
          </p:cNvPr>
          <p:cNvGrpSpPr/>
          <p:nvPr/>
        </p:nvGrpSpPr>
        <p:grpSpPr>
          <a:xfrm>
            <a:off x="6765224" y="5674658"/>
            <a:ext cx="1516685" cy="356347"/>
            <a:chOff x="3616674" y="5674658"/>
            <a:chExt cx="1516685" cy="356347"/>
          </a:xfrm>
        </p:grpSpPr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D62EDC87-7520-4226-3054-DA3E4AC19684}"/>
                </a:ext>
              </a:extLst>
            </p:cNvPr>
            <p:cNvGrpSpPr/>
            <p:nvPr/>
          </p:nvGrpSpPr>
          <p:grpSpPr>
            <a:xfrm>
              <a:off x="3633539" y="5702968"/>
              <a:ext cx="1495924" cy="308333"/>
              <a:chOff x="3633539" y="5702968"/>
              <a:chExt cx="1495924" cy="308333"/>
            </a:xfrm>
          </p:grpSpPr>
          <p:sp>
            <p:nvSpPr>
              <p:cNvPr id="34" name="Прямоугольник: скругленные углы 33">
                <a:extLst>
                  <a:ext uri="{FF2B5EF4-FFF2-40B4-BE49-F238E27FC236}">
                    <a16:creationId xmlns:a16="http://schemas.microsoft.com/office/drawing/2014/main" id="{6D172EE6-3A4C-B7B6-E13E-DC6C069CA3AF}"/>
                  </a:ext>
                </a:extLst>
              </p:cNvPr>
              <p:cNvSpPr/>
              <p:nvPr/>
            </p:nvSpPr>
            <p:spPr>
              <a:xfrm>
                <a:off x="3633539" y="5702968"/>
                <a:ext cx="1495924" cy="30833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2413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E4BECD17-D012-6692-32FB-E1225C2933BB}"/>
                  </a:ext>
                </a:extLst>
              </p:cNvPr>
              <p:cNvSpPr/>
              <p:nvPr/>
            </p:nvSpPr>
            <p:spPr>
              <a:xfrm>
                <a:off x="3976445" y="5771726"/>
                <a:ext cx="1072136" cy="17081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ru-RU" sz="1200" dirty="0">
                    <a:solidFill>
                      <a:srgbClr val="A2A2A2"/>
                    </a:solidFill>
                    <a:latin typeface="Jost" pitchFamily="2" charset="-52"/>
                    <a:ea typeface="Jost" pitchFamily="2" charset="-52"/>
                  </a:rPr>
                  <a:t>Смотреть видео</a:t>
                </a:r>
                <a:endParaRPr lang="ru-RU" sz="1200" baseline="30000" dirty="0">
                  <a:solidFill>
                    <a:srgbClr val="A2A2A2"/>
                  </a:solidFill>
                  <a:latin typeface="Jost" pitchFamily="2" charset="-52"/>
                  <a:ea typeface="Jost" pitchFamily="2" charset="-52"/>
                </a:endParaRPr>
              </a:p>
            </p:txBody>
          </p:sp>
          <p:grpSp>
            <p:nvGrpSpPr>
              <p:cNvPr id="37" name="Группа 36">
                <a:extLst>
                  <a:ext uri="{FF2B5EF4-FFF2-40B4-BE49-F238E27FC236}">
                    <a16:creationId xmlns:a16="http://schemas.microsoft.com/office/drawing/2014/main" id="{90E5AB08-4BE4-C8DF-4DF2-CC20A9643A6E}"/>
                  </a:ext>
                </a:extLst>
              </p:cNvPr>
              <p:cNvGrpSpPr/>
              <p:nvPr/>
            </p:nvGrpSpPr>
            <p:grpSpPr>
              <a:xfrm>
                <a:off x="3711773" y="5757956"/>
                <a:ext cx="186825" cy="186825"/>
                <a:chOff x="928616" y="5546496"/>
                <a:chExt cx="455016" cy="455016"/>
              </a:xfrm>
            </p:grpSpPr>
            <p:sp>
              <p:nvSpPr>
                <p:cNvPr id="38" name="Овал 37">
                  <a:extLst>
                    <a:ext uri="{FF2B5EF4-FFF2-40B4-BE49-F238E27FC236}">
                      <a16:creationId xmlns:a16="http://schemas.microsoft.com/office/drawing/2014/main" id="{FDF0CE80-DA8A-EE3D-A9F2-5B62E726C99D}"/>
                    </a:ext>
                  </a:extLst>
                </p:cNvPr>
                <p:cNvSpPr/>
                <p:nvPr/>
              </p:nvSpPr>
              <p:spPr>
                <a:xfrm>
                  <a:off x="928616" y="5546496"/>
                  <a:ext cx="455016" cy="455016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9" name="Равнобедренный треугольник 38">
                  <a:extLst>
                    <a:ext uri="{FF2B5EF4-FFF2-40B4-BE49-F238E27FC236}">
                      <a16:creationId xmlns:a16="http://schemas.microsoft.com/office/drawing/2014/main" id="{6A2F120F-98AF-5B47-7C13-FA4A18D1C877}"/>
                    </a:ext>
                  </a:extLst>
                </p:cNvPr>
                <p:cNvSpPr/>
                <p:nvPr/>
              </p:nvSpPr>
              <p:spPr>
                <a:xfrm rot="5400000">
                  <a:off x="1109726" y="5728047"/>
                  <a:ext cx="123096" cy="106117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rgbClr val="97BF0D"/>
                    </a:solidFill>
                  </a:endParaRPr>
                </a:p>
              </p:txBody>
            </p:sp>
          </p:grpSp>
        </p:grpSp>
        <p:sp>
          <p:nvSpPr>
            <p:cNvPr id="33" name="ссылка">
              <a:hlinkClick r:id="rId15"/>
              <a:extLst>
                <a:ext uri="{FF2B5EF4-FFF2-40B4-BE49-F238E27FC236}">
                  <a16:creationId xmlns:a16="http://schemas.microsoft.com/office/drawing/2014/main" id="{BD8596CC-ECF3-9C92-E6E3-F90EC167469E}"/>
                </a:ext>
              </a:extLst>
            </p:cNvPr>
            <p:cNvSpPr/>
            <p:nvPr/>
          </p:nvSpPr>
          <p:spPr>
            <a:xfrm>
              <a:off x="3616674" y="5674658"/>
              <a:ext cx="1516685" cy="356347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473572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54CFB12-5979-4A2A-ECFF-18255774470D}"/>
              </a:ext>
            </a:extLst>
          </p:cNvPr>
          <p:cNvSpPr>
            <a:spLocks/>
          </p:cNvSpPr>
          <p:nvPr/>
        </p:nvSpPr>
        <p:spPr>
          <a:xfrm>
            <a:off x="0" y="0"/>
            <a:ext cx="12223773" cy="6858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7D7DEC95-610F-470F-A22F-4EC5739B34A8}"/>
              </a:ext>
            </a:extLst>
          </p:cNvPr>
          <p:cNvGrpSpPr/>
          <p:nvPr/>
        </p:nvGrpSpPr>
        <p:grpSpPr>
          <a:xfrm>
            <a:off x="6364105" y="1481547"/>
            <a:ext cx="5355529" cy="4955829"/>
            <a:chOff x="6364105" y="1481547"/>
            <a:chExt cx="5355529" cy="4955829"/>
          </a:xfrm>
          <a:effectLst>
            <a:outerShdw blurRad="50800" dist="50800" dir="5400000" algn="ctr" rotWithShape="0">
              <a:schemeClr val="tx1">
                <a:alpha val="19000"/>
              </a:schemeClr>
            </a:outerShdw>
          </a:effectLst>
        </p:grpSpPr>
        <p:sp>
          <p:nvSpPr>
            <p:cNvPr id="24" name="Прямоугольник: скругленные углы 23">
              <a:extLst>
                <a:ext uri="{FF2B5EF4-FFF2-40B4-BE49-F238E27FC236}">
                  <a16:creationId xmlns:a16="http://schemas.microsoft.com/office/drawing/2014/main" id="{67DBFA71-0F33-A1DE-FC4E-DB29A6074121}"/>
                </a:ext>
              </a:extLst>
            </p:cNvPr>
            <p:cNvSpPr/>
            <p:nvPr/>
          </p:nvSpPr>
          <p:spPr>
            <a:xfrm>
              <a:off x="6364105" y="1529197"/>
              <a:ext cx="5292725" cy="4908179"/>
            </a:xfrm>
            <a:prstGeom prst="roundRect">
              <a:avLst>
                <a:gd name="adj" fmla="val 3910"/>
              </a:avLst>
            </a:prstGeom>
            <a:solidFill>
              <a:srgbClr val="97BF0D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DBDC3F30-0B10-9123-1A75-A3097274697D}"/>
                </a:ext>
              </a:extLst>
            </p:cNvPr>
            <p:cNvSpPr/>
            <p:nvPr/>
          </p:nvSpPr>
          <p:spPr>
            <a:xfrm>
              <a:off x="6426909" y="1481547"/>
              <a:ext cx="5292725" cy="4863691"/>
            </a:xfrm>
            <a:prstGeom prst="roundRect">
              <a:avLst>
                <a:gd name="adj" fmla="val 3910"/>
              </a:avLst>
            </a:prstGeom>
            <a:solidFill>
              <a:srgbClr val="FFFFFF"/>
            </a:solidFill>
            <a:ln w="31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003CAFEC-33C4-3674-06E8-1D23D8FBD8B9}"/>
              </a:ext>
            </a:extLst>
          </p:cNvPr>
          <p:cNvGrpSpPr/>
          <p:nvPr/>
        </p:nvGrpSpPr>
        <p:grpSpPr>
          <a:xfrm>
            <a:off x="472366" y="1481547"/>
            <a:ext cx="5355529" cy="4955829"/>
            <a:chOff x="472366" y="1481547"/>
            <a:chExt cx="5355529" cy="4955829"/>
          </a:xfrm>
          <a:effectLst>
            <a:outerShdw blurRad="50800" dist="50800" dir="5400000" algn="ctr" rotWithShape="0">
              <a:schemeClr val="tx1">
                <a:alpha val="19000"/>
              </a:schemeClr>
            </a:outerShdw>
          </a:effectLst>
        </p:grpSpPr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id="{752A02D2-C480-C09D-DAC5-4B06D24342D7}"/>
                </a:ext>
              </a:extLst>
            </p:cNvPr>
            <p:cNvSpPr/>
            <p:nvPr/>
          </p:nvSpPr>
          <p:spPr>
            <a:xfrm>
              <a:off x="472366" y="1529197"/>
              <a:ext cx="5292725" cy="4908179"/>
            </a:xfrm>
            <a:prstGeom prst="roundRect">
              <a:avLst>
                <a:gd name="adj" fmla="val 3910"/>
              </a:avLst>
            </a:prstGeom>
            <a:solidFill>
              <a:srgbClr val="97BF0D"/>
            </a:soli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id="{21D83622-717B-A02C-7813-3D7FF55B3F34}"/>
                </a:ext>
              </a:extLst>
            </p:cNvPr>
            <p:cNvSpPr/>
            <p:nvPr/>
          </p:nvSpPr>
          <p:spPr>
            <a:xfrm>
              <a:off x="535170" y="1481547"/>
              <a:ext cx="5292725" cy="4863691"/>
            </a:xfrm>
            <a:prstGeom prst="roundRect">
              <a:avLst>
                <a:gd name="adj" fmla="val 3910"/>
              </a:avLst>
            </a:prstGeom>
            <a:solidFill>
              <a:srgbClr val="FFFFFF"/>
            </a:solidFill>
            <a:ln w="31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</p:grpSp>
      <p:pic>
        <p:nvPicPr>
          <p:cNvPr id="21" name="Рисунок 20" descr="Изображение выглядит как железная дорога, небо, железнодорожное полотно, на открытом воздух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7E00267-3030-BADA-03FE-9654DF35A2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1" r="33049"/>
          <a:stretch>
            <a:fillRect/>
          </a:stretch>
        </p:blipFill>
        <p:spPr>
          <a:xfrm>
            <a:off x="3564452" y="1764199"/>
            <a:ext cx="1966971" cy="2114616"/>
          </a:xfrm>
          <a:prstGeom prst="roundRect">
            <a:avLst>
              <a:gd name="adj" fmla="val 7801"/>
            </a:avLst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654075AD-0416-764E-D8C2-9B5199493149}"/>
              </a:ext>
            </a:extLst>
          </p:cNvPr>
          <p:cNvSpPr/>
          <p:nvPr/>
        </p:nvSpPr>
        <p:spPr>
          <a:xfrm>
            <a:off x="844927" y="2497929"/>
            <a:ext cx="2593480" cy="13626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В 2021 году построили соединительный путь (600 м)</a:t>
            </a:r>
            <a:b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между станцией </a:t>
            </a:r>
            <a:r>
              <a:rPr lang="ru-RU" sz="1400" dirty="0" err="1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Маткаселькя</a:t>
            </a: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 </a:t>
            </a:r>
            <a:b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и станцией </a:t>
            </a:r>
            <a:r>
              <a:rPr lang="ru-RU" sz="1400" dirty="0" err="1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Рускела</a:t>
            </a: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, а также поворотный круг для разворота ретро-паровоза, диаметром </a:t>
            </a:r>
            <a:b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32 метра</a:t>
            </a:r>
            <a:endParaRPr lang="ru-RU" sz="1400" baseline="30000" dirty="0">
              <a:solidFill>
                <a:schemeClr val="tx1"/>
              </a:solidFill>
              <a:latin typeface="Jost" pitchFamily="2" charset="-52"/>
              <a:ea typeface="Jost" pitchFamily="2" charset="-52"/>
            </a:endParaRPr>
          </a:p>
        </p:txBody>
      </p:sp>
      <p:sp>
        <p:nvSpPr>
          <p:cNvPr id="23" name="заголовок">
            <a:extLst>
              <a:ext uri="{FF2B5EF4-FFF2-40B4-BE49-F238E27FC236}">
                <a16:creationId xmlns:a16="http://schemas.microsoft.com/office/drawing/2014/main" id="{B4E4AFA2-B14A-DF13-1D58-508C58F86742}"/>
              </a:ext>
            </a:extLst>
          </p:cNvPr>
          <p:cNvSpPr/>
          <p:nvPr/>
        </p:nvSpPr>
        <p:spPr>
          <a:xfrm>
            <a:off x="844927" y="1764199"/>
            <a:ext cx="2652784" cy="5055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latin typeface="Jost SemiBold" pitchFamily="2" charset="-52"/>
                <a:ea typeface="Jost SemiBold" pitchFamily="2" charset="-52"/>
              </a:rPr>
              <a:t>Станция Горный парк «</a:t>
            </a:r>
            <a:r>
              <a:rPr lang="ru-RU" dirty="0" err="1">
                <a:latin typeface="Jost SemiBold" pitchFamily="2" charset="-52"/>
                <a:ea typeface="Jost SemiBold" pitchFamily="2" charset="-52"/>
              </a:rPr>
              <a:t>Рускеала</a:t>
            </a:r>
            <a:r>
              <a:rPr lang="ru-RU" dirty="0">
                <a:latin typeface="Jost SemiBold" pitchFamily="2" charset="-52"/>
                <a:ea typeface="Jost SemiBold" pitchFamily="2" charset="-52"/>
              </a:rPr>
              <a:t>» в Карелии</a:t>
            </a:r>
          </a:p>
        </p:txBody>
      </p:sp>
      <p:pic>
        <p:nvPicPr>
          <p:cNvPr id="30" name="Рисунок 29" descr="Изображение выглядит как земля, на открытом воздухе, Композитный материал, бето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1FF6CED-38F5-9D24-A670-D744035E89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" t="363" r="31378"/>
          <a:stretch>
            <a:fillRect/>
          </a:stretch>
        </p:blipFill>
        <p:spPr>
          <a:xfrm>
            <a:off x="3564452" y="4107644"/>
            <a:ext cx="1966971" cy="1962419"/>
          </a:xfrm>
          <a:prstGeom prst="roundRect">
            <a:avLst>
              <a:gd name="adj" fmla="val 7762"/>
            </a:avLst>
          </a:prstGeom>
        </p:spPr>
      </p:pic>
      <p:sp>
        <p:nvSpPr>
          <p:cNvPr id="34" name="заголовок">
            <a:extLst>
              <a:ext uri="{FF2B5EF4-FFF2-40B4-BE49-F238E27FC236}">
                <a16:creationId xmlns:a16="http://schemas.microsoft.com/office/drawing/2014/main" id="{CA88B9BC-3E6A-444D-CD4D-76F24FAB4836}"/>
              </a:ext>
            </a:extLst>
          </p:cNvPr>
          <p:cNvSpPr/>
          <p:nvPr/>
        </p:nvSpPr>
        <p:spPr>
          <a:xfrm>
            <a:off x="6738299" y="1764199"/>
            <a:ext cx="5138724" cy="8309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ru-RU" dirty="0">
                <a:latin typeface="Jost SemiBold" pitchFamily="2" charset="-52"/>
                <a:ea typeface="Jost SemiBold" pitchFamily="2" charset="-52"/>
              </a:rPr>
              <a:t>С</a:t>
            </a:r>
            <a: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  <a:t>троительство ж/д путей от испытательного центра до обкаточных путей с удлинением трансбордера, </a:t>
            </a:r>
            <a:r>
              <a:rPr lang="ru-RU" b="1" dirty="0" err="1"/>
              <a:t>г.о</a:t>
            </a:r>
            <a:r>
              <a:rPr lang="ru-RU" b="1" dirty="0"/>
              <a:t>. Мытищи</a:t>
            </a:r>
            <a:endParaRPr lang="ru-RU" dirty="0">
              <a:solidFill>
                <a:schemeClr val="tx1"/>
              </a:solidFill>
              <a:latin typeface="Jost SemiBold" pitchFamily="2" charset="-52"/>
              <a:ea typeface="Jost SemiBold" pitchFamily="2" charset="-52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4E84819D-D5BC-9E14-1661-9F80A6DD7701}"/>
              </a:ext>
            </a:extLst>
          </p:cNvPr>
          <p:cNvSpPr/>
          <p:nvPr/>
        </p:nvSpPr>
        <p:spPr>
          <a:xfrm>
            <a:off x="6738299" y="2777510"/>
            <a:ext cx="2750676" cy="15565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Построили 1,9 км ж/д путей </a:t>
            </a:r>
            <a:b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с 3 технологическими тупиками,</a:t>
            </a:r>
            <a:b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7 стрелочными переводами, </a:t>
            </a:r>
            <a:b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3 переездами, реконструировали </a:t>
            </a:r>
            <a:r>
              <a:rPr lang="ru-RU" sz="1400" dirty="0" err="1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трансбордерную</a:t>
            </a: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 систему </a:t>
            </a:r>
            <a:b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и инженерные сети: теплосети, канализацию, водопровод, газовые сети, электроснабжение</a:t>
            </a:r>
            <a:endParaRPr lang="ru-RU" sz="1400" baseline="30000" dirty="0">
              <a:solidFill>
                <a:schemeClr val="tx1"/>
              </a:solidFill>
              <a:latin typeface="Jost" pitchFamily="2" charset="-52"/>
              <a:ea typeface="Jost" pitchFamily="2" charset="-52"/>
            </a:endParaRPr>
          </a:p>
        </p:txBody>
      </p:sp>
      <p:pic>
        <p:nvPicPr>
          <p:cNvPr id="40" name="Рисунок 39" descr="Изображение выглядит как на открытом воздухе, небо, снег, строитель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9254861-BED4-9EF8-7A7E-3BFFB89E23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3" t="3808" r="7612" b="26378"/>
          <a:stretch>
            <a:fillRect/>
          </a:stretch>
        </p:blipFill>
        <p:spPr>
          <a:xfrm>
            <a:off x="6738299" y="4607353"/>
            <a:ext cx="2653441" cy="1462710"/>
          </a:xfrm>
          <a:prstGeom prst="roundRect">
            <a:avLst>
              <a:gd name="adj" fmla="val 9524"/>
            </a:avLst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769A2950-4A09-7D19-7FFF-F3374AF518F3}"/>
              </a:ext>
            </a:extLst>
          </p:cNvPr>
          <p:cNvSpPr txBox="1"/>
          <p:nvPr/>
        </p:nvSpPr>
        <p:spPr>
          <a:xfrm>
            <a:off x="479425" y="934836"/>
            <a:ext cx="10343473" cy="3416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600">
                <a:latin typeface="Jost SemiBold" pitchFamily="2" charset="-52"/>
                <a:ea typeface="Jost SemiBold" pitchFamily="2" charset="-52"/>
              </a:defRPr>
            </a:lvl1pPr>
          </a:lstStyle>
          <a:p>
            <a:r>
              <a:rPr lang="ru-RU" sz="2400" dirty="0"/>
              <a:t>Опыт строительства и реконструкции ж/д путей и станций</a:t>
            </a:r>
          </a:p>
        </p:txBody>
      </p:sp>
      <p:pic>
        <p:nvPicPr>
          <p:cNvPr id="28" name="Рисунок 27" descr="Изображение выглядит как железнодорожное полотно, на открытом воздухе, земля, Композитный материал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393033C-51DD-32B9-C539-09CABA076D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0" t="1191" r="13930" b="443"/>
          <a:stretch>
            <a:fillRect/>
          </a:stretch>
        </p:blipFill>
        <p:spPr>
          <a:xfrm>
            <a:off x="844927" y="4107644"/>
            <a:ext cx="2478855" cy="1962419"/>
          </a:xfrm>
          <a:prstGeom prst="roundRect">
            <a:avLst>
              <a:gd name="adj" fmla="val 7531"/>
            </a:avLst>
          </a:prstGeom>
        </p:spPr>
      </p:pic>
      <p:pic>
        <p:nvPicPr>
          <p:cNvPr id="39" name="Рисунок 38" descr="Изображение выглядит как на открытом воздухе, земля, небо, Синий воротничо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C9E268D-D100-D228-4BF3-2718F3CA14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9" t="652" r="20637" b="6872"/>
          <a:stretch>
            <a:fillRect/>
          </a:stretch>
        </p:blipFill>
        <p:spPr>
          <a:xfrm>
            <a:off x="9650236" y="2789673"/>
            <a:ext cx="1754867" cy="3280390"/>
          </a:xfrm>
          <a:prstGeom prst="roundRect">
            <a:avLst>
              <a:gd name="adj" fmla="val 7972"/>
            </a:avLst>
          </a:prstGeom>
        </p:spPr>
      </p:pic>
      <p:pic>
        <p:nvPicPr>
          <p:cNvPr id="16" name="Рисунок 15" descr="Изображение выглядит как символ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82F728A-222B-2536-E7F2-E3DF9A6060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5" y="444472"/>
            <a:ext cx="694046" cy="199285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B74B273A-B8E1-C496-8B5C-03B120C31D80}"/>
              </a:ext>
            </a:extLst>
          </p:cNvPr>
          <p:cNvGrpSpPr/>
          <p:nvPr/>
        </p:nvGrpSpPr>
        <p:grpSpPr>
          <a:xfrm>
            <a:off x="3616674" y="5674658"/>
            <a:ext cx="1516685" cy="356347"/>
            <a:chOff x="3616674" y="5674658"/>
            <a:chExt cx="1516685" cy="356347"/>
          </a:xfrm>
        </p:grpSpPr>
        <p:grpSp>
          <p:nvGrpSpPr>
            <p:cNvPr id="31" name="Группа 30">
              <a:extLst>
                <a:ext uri="{FF2B5EF4-FFF2-40B4-BE49-F238E27FC236}">
                  <a16:creationId xmlns:a16="http://schemas.microsoft.com/office/drawing/2014/main" id="{B3022AE0-8966-B76D-4B41-727DF93FCB73}"/>
                </a:ext>
              </a:extLst>
            </p:cNvPr>
            <p:cNvGrpSpPr/>
            <p:nvPr/>
          </p:nvGrpSpPr>
          <p:grpSpPr>
            <a:xfrm>
              <a:off x="3633539" y="5702968"/>
              <a:ext cx="1495924" cy="308333"/>
              <a:chOff x="3633539" y="5702968"/>
              <a:chExt cx="1495924" cy="308333"/>
            </a:xfrm>
          </p:grpSpPr>
          <p:sp>
            <p:nvSpPr>
              <p:cNvPr id="15" name="Прямоугольник: скругленные углы 14">
                <a:extLst>
                  <a:ext uri="{FF2B5EF4-FFF2-40B4-BE49-F238E27FC236}">
                    <a16:creationId xmlns:a16="http://schemas.microsoft.com/office/drawing/2014/main" id="{F0A7CCAD-B399-A2A2-37E0-D4A3DAC0E7B3}"/>
                  </a:ext>
                </a:extLst>
              </p:cNvPr>
              <p:cNvSpPr/>
              <p:nvPr/>
            </p:nvSpPr>
            <p:spPr>
              <a:xfrm>
                <a:off x="3633539" y="5702968"/>
                <a:ext cx="1495924" cy="30833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2413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0DCB321-35A0-EFD8-FE01-182604DF72CE}"/>
                  </a:ext>
                </a:extLst>
              </p:cNvPr>
              <p:cNvSpPr/>
              <p:nvPr/>
            </p:nvSpPr>
            <p:spPr>
              <a:xfrm>
                <a:off x="3976445" y="5771726"/>
                <a:ext cx="1072136" cy="17081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ru-RU" sz="1200" dirty="0">
                    <a:solidFill>
                      <a:srgbClr val="A2A2A2"/>
                    </a:solidFill>
                    <a:latin typeface="Jost" pitchFamily="2" charset="-52"/>
                    <a:ea typeface="Jost" pitchFamily="2" charset="-52"/>
                  </a:rPr>
                  <a:t>Смотреть видео</a:t>
                </a:r>
                <a:endParaRPr lang="ru-RU" sz="1200" baseline="30000" dirty="0">
                  <a:solidFill>
                    <a:srgbClr val="A2A2A2"/>
                  </a:solidFill>
                  <a:latin typeface="Jost" pitchFamily="2" charset="-52"/>
                  <a:ea typeface="Jost" pitchFamily="2" charset="-52"/>
                </a:endParaRPr>
              </a:p>
            </p:txBody>
          </p:sp>
          <p:grpSp>
            <p:nvGrpSpPr>
              <p:cNvPr id="12" name="Группа 11">
                <a:extLst>
                  <a:ext uri="{FF2B5EF4-FFF2-40B4-BE49-F238E27FC236}">
                    <a16:creationId xmlns:a16="http://schemas.microsoft.com/office/drawing/2014/main" id="{BB221885-2EC1-1F26-4480-9D5D31236702}"/>
                  </a:ext>
                </a:extLst>
              </p:cNvPr>
              <p:cNvGrpSpPr/>
              <p:nvPr/>
            </p:nvGrpSpPr>
            <p:grpSpPr>
              <a:xfrm>
                <a:off x="3711773" y="5757956"/>
                <a:ext cx="186825" cy="186825"/>
                <a:chOff x="928616" y="5546496"/>
                <a:chExt cx="455016" cy="455016"/>
              </a:xfrm>
            </p:grpSpPr>
            <p:sp>
              <p:nvSpPr>
                <p:cNvPr id="4" name="Овал 3">
                  <a:extLst>
                    <a:ext uri="{FF2B5EF4-FFF2-40B4-BE49-F238E27FC236}">
                      <a16:creationId xmlns:a16="http://schemas.microsoft.com/office/drawing/2014/main" id="{7902BABE-71CF-2B0A-08EE-C98C8BFEB3EA}"/>
                    </a:ext>
                  </a:extLst>
                </p:cNvPr>
                <p:cNvSpPr/>
                <p:nvPr/>
              </p:nvSpPr>
              <p:spPr>
                <a:xfrm>
                  <a:off x="928616" y="5546496"/>
                  <a:ext cx="455016" cy="455016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" name="Равнобедренный треугольник 4">
                  <a:extLst>
                    <a:ext uri="{FF2B5EF4-FFF2-40B4-BE49-F238E27FC236}">
                      <a16:creationId xmlns:a16="http://schemas.microsoft.com/office/drawing/2014/main" id="{903BEADD-0988-6AC0-63FF-FF949E23D309}"/>
                    </a:ext>
                  </a:extLst>
                </p:cNvPr>
                <p:cNvSpPr/>
                <p:nvPr/>
              </p:nvSpPr>
              <p:spPr>
                <a:xfrm rot="5400000">
                  <a:off x="1109726" y="5728047"/>
                  <a:ext cx="123096" cy="106117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rgbClr val="97BF0D"/>
                    </a:solidFill>
                  </a:endParaRPr>
                </a:p>
              </p:txBody>
            </p:sp>
          </p:grpSp>
        </p:grpSp>
        <p:sp>
          <p:nvSpPr>
            <p:cNvPr id="29" name="ссылка">
              <a:hlinkClick r:id="rId9"/>
              <a:extLst>
                <a:ext uri="{FF2B5EF4-FFF2-40B4-BE49-F238E27FC236}">
                  <a16:creationId xmlns:a16="http://schemas.microsoft.com/office/drawing/2014/main" id="{AA05153E-2689-0529-DCD5-8069A534FFB4}"/>
                </a:ext>
              </a:extLst>
            </p:cNvPr>
            <p:cNvSpPr/>
            <p:nvPr/>
          </p:nvSpPr>
          <p:spPr>
            <a:xfrm>
              <a:off x="3616674" y="5674658"/>
              <a:ext cx="1516685" cy="356347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EEA62718-8AB5-45EC-BC67-8C331368BEC2}"/>
              </a:ext>
            </a:extLst>
          </p:cNvPr>
          <p:cNvGrpSpPr/>
          <p:nvPr/>
        </p:nvGrpSpPr>
        <p:grpSpPr>
          <a:xfrm>
            <a:off x="7009306" y="498776"/>
            <a:ext cx="4974256" cy="156583"/>
            <a:chOff x="7009306" y="498776"/>
            <a:chExt cx="4974256" cy="156583"/>
          </a:xfrm>
        </p:grpSpPr>
        <p:sp>
          <p:nvSpPr>
            <p:cNvPr id="33" name="TextBox 32">
              <a:hlinkClick r:id="rId10" action="ppaction://hlinksldjump"/>
              <a:extLst>
                <a:ext uri="{FF2B5EF4-FFF2-40B4-BE49-F238E27FC236}">
                  <a16:creationId xmlns:a16="http://schemas.microsoft.com/office/drawing/2014/main" id="{22BDE3EB-BD59-2FD4-B49B-FC2E2BD400F7}"/>
                </a:ext>
              </a:extLst>
            </p:cNvPr>
            <p:cNvSpPr txBox="1"/>
            <p:nvPr/>
          </p:nvSpPr>
          <p:spPr>
            <a:xfrm>
              <a:off x="9589049" y="498777"/>
              <a:ext cx="881865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rPr>
                <a:t>Портфолио</a:t>
              </a:r>
            </a:p>
          </p:txBody>
        </p:sp>
        <p:sp>
          <p:nvSpPr>
            <p:cNvPr id="35" name="TextBox 34">
              <a:hlinkClick r:id="rId11" action="ppaction://hlinksldjump"/>
              <a:extLst>
                <a:ext uri="{FF2B5EF4-FFF2-40B4-BE49-F238E27FC236}">
                  <a16:creationId xmlns:a16="http://schemas.microsoft.com/office/drawing/2014/main" id="{0267E35D-D3D7-90C7-BCD8-7F8BB59A1374}"/>
                </a:ext>
              </a:extLst>
            </p:cNvPr>
            <p:cNvSpPr txBox="1"/>
            <p:nvPr/>
          </p:nvSpPr>
          <p:spPr>
            <a:xfrm>
              <a:off x="7009306" y="498778"/>
              <a:ext cx="533962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140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</a:rPr>
                <a:t>О нас</a:t>
              </a:r>
            </a:p>
          </p:txBody>
        </p:sp>
        <p:sp>
          <p:nvSpPr>
            <p:cNvPr id="37" name="TextBox 36">
              <a:hlinkClick r:id="rId12" action="ppaction://hlinksldjump"/>
              <a:extLst>
                <a:ext uri="{FF2B5EF4-FFF2-40B4-BE49-F238E27FC236}">
                  <a16:creationId xmlns:a16="http://schemas.microsoft.com/office/drawing/2014/main" id="{9CD61BCA-66BB-B440-1F6A-1349F25EA3BA}"/>
                </a:ext>
              </a:extLst>
            </p:cNvPr>
            <p:cNvSpPr txBox="1"/>
            <p:nvPr/>
          </p:nvSpPr>
          <p:spPr>
            <a:xfrm>
              <a:off x="7993428" y="498777"/>
              <a:ext cx="1145461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Преимущества</a:t>
              </a:r>
            </a:p>
          </p:txBody>
        </p:sp>
        <p:sp>
          <p:nvSpPr>
            <p:cNvPr id="38" name="TextBox 37">
              <a:hlinkClick r:id="rId13" action="ppaction://hlinksldjump"/>
              <a:extLst>
                <a:ext uri="{FF2B5EF4-FFF2-40B4-BE49-F238E27FC236}">
                  <a16:creationId xmlns:a16="http://schemas.microsoft.com/office/drawing/2014/main" id="{B92DE504-D6AD-5F88-250E-40F1A6B90CED}"/>
                </a:ext>
              </a:extLst>
            </p:cNvPr>
            <p:cNvSpPr txBox="1"/>
            <p:nvPr/>
          </p:nvSpPr>
          <p:spPr>
            <a:xfrm>
              <a:off x="10921075" y="498776"/>
              <a:ext cx="1062487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Контакты</a:t>
              </a:r>
            </a:p>
          </p:txBody>
        </p:sp>
      </p:grp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BE3A911E-9E41-AAF1-606A-BDA3319F0B79}"/>
              </a:ext>
            </a:extLst>
          </p:cNvPr>
          <p:cNvGrpSpPr/>
          <p:nvPr/>
        </p:nvGrpSpPr>
        <p:grpSpPr>
          <a:xfrm>
            <a:off x="6784925" y="5674658"/>
            <a:ext cx="1516685" cy="356347"/>
            <a:chOff x="3616674" y="5674658"/>
            <a:chExt cx="1516685" cy="356347"/>
          </a:xfrm>
        </p:grpSpPr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id="{9F17AECF-06BA-A4B4-A513-3F032207A82C}"/>
                </a:ext>
              </a:extLst>
            </p:cNvPr>
            <p:cNvGrpSpPr/>
            <p:nvPr/>
          </p:nvGrpSpPr>
          <p:grpSpPr>
            <a:xfrm>
              <a:off x="3633539" y="5702968"/>
              <a:ext cx="1495924" cy="308333"/>
              <a:chOff x="3633539" y="5702968"/>
              <a:chExt cx="1495924" cy="308333"/>
            </a:xfrm>
          </p:grpSpPr>
          <p:sp>
            <p:nvSpPr>
              <p:cNvPr id="46" name="Прямоугольник: скругленные углы 45">
                <a:extLst>
                  <a:ext uri="{FF2B5EF4-FFF2-40B4-BE49-F238E27FC236}">
                    <a16:creationId xmlns:a16="http://schemas.microsoft.com/office/drawing/2014/main" id="{15C70554-8B39-1678-A899-BCE9A1E1569E}"/>
                  </a:ext>
                </a:extLst>
              </p:cNvPr>
              <p:cNvSpPr/>
              <p:nvPr/>
            </p:nvSpPr>
            <p:spPr>
              <a:xfrm>
                <a:off x="3633539" y="5702968"/>
                <a:ext cx="1495924" cy="30833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2413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" name="Прямоугольник 46">
                <a:extLst>
                  <a:ext uri="{FF2B5EF4-FFF2-40B4-BE49-F238E27FC236}">
                    <a16:creationId xmlns:a16="http://schemas.microsoft.com/office/drawing/2014/main" id="{EFFA9AF4-1926-637C-00EE-7ADEC735119C}"/>
                  </a:ext>
                </a:extLst>
              </p:cNvPr>
              <p:cNvSpPr/>
              <p:nvPr/>
            </p:nvSpPr>
            <p:spPr>
              <a:xfrm>
                <a:off x="3976445" y="5771726"/>
                <a:ext cx="1072136" cy="17081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ru-RU" sz="1200" dirty="0">
                    <a:solidFill>
                      <a:srgbClr val="A2A2A2"/>
                    </a:solidFill>
                    <a:latin typeface="Jost" pitchFamily="2" charset="-52"/>
                    <a:ea typeface="Jost" pitchFamily="2" charset="-52"/>
                  </a:rPr>
                  <a:t>Смотреть видео</a:t>
                </a:r>
                <a:endParaRPr lang="ru-RU" sz="1200" baseline="30000" dirty="0">
                  <a:solidFill>
                    <a:srgbClr val="A2A2A2"/>
                  </a:solidFill>
                  <a:latin typeface="Jost" pitchFamily="2" charset="-52"/>
                  <a:ea typeface="Jost" pitchFamily="2" charset="-52"/>
                </a:endParaRPr>
              </a:p>
            </p:txBody>
          </p:sp>
          <p:grpSp>
            <p:nvGrpSpPr>
              <p:cNvPr id="48" name="Группа 47">
                <a:extLst>
                  <a:ext uri="{FF2B5EF4-FFF2-40B4-BE49-F238E27FC236}">
                    <a16:creationId xmlns:a16="http://schemas.microsoft.com/office/drawing/2014/main" id="{B5A2B2DC-0D31-4FF1-5CAE-F02ABD12CE2B}"/>
                  </a:ext>
                </a:extLst>
              </p:cNvPr>
              <p:cNvGrpSpPr/>
              <p:nvPr/>
            </p:nvGrpSpPr>
            <p:grpSpPr>
              <a:xfrm>
                <a:off x="3711773" y="5757956"/>
                <a:ext cx="186825" cy="186825"/>
                <a:chOff x="928616" y="5546496"/>
                <a:chExt cx="455016" cy="455016"/>
              </a:xfrm>
            </p:grpSpPr>
            <p:sp>
              <p:nvSpPr>
                <p:cNvPr id="49" name="Овал 48">
                  <a:extLst>
                    <a:ext uri="{FF2B5EF4-FFF2-40B4-BE49-F238E27FC236}">
                      <a16:creationId xmlns:a16="http://schemas.microsoft.com/office/drawing/2014/main" id="{0FAB7CCE-3546-8E3D-D868-6641AB62E761}"/>
                    </a:ext>
                  </a:extLst>
                </p:cNvPr>
                <p:cNvSpPr/>
                <p:nvPr/>
              </p:nvSpPr>
              <p:spPr>
                <a:xfrm>
                  <a:off x="928616" y="5546496"/>
                  <a:ext cx="455016" cy="455016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0" name="Равнобедренный треугольник 49">
                  <a:extLst>
                    <a:ext uri="{FF2B5EF4-FFF2-40B4-BE49-F238E27FC236}">
                      <a16:creationId xmlns:a16="http://schemas.microsoft.com/office/drawing/2014/main" id="{D85F93E5-C91A-724C-5F8D-399DE7224202}"/>
                    </a:ext>
                  </a:extLst>
                </p:cNvPr>
                <p:cNvSpPr/>
                <p:nvPr/>
              </p:nvSpPr>
              <p:spPr>
                <a:xfrm rot="5400000">
                  <a:off x="1109726" y="5728047"/>
                  <a:ext cx="123096" cy="106117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rgbClr val="97BF0D"/>
                    </a:solidFill>
                  </a:endParaRPr>
                </a:p>
              </p:txBody>
            </p:sp>
          </p:grpSp>
        </p:grpSp>
        <p:sp>
          <p:nvSpPr>
            <p:cNvPr id="45" name="ссылка">
              <a:hlinkClick r:id="rId14"/>
              <a:extLst>
                <a:ext uri="{FF2B5EF4-FFF2-40B4-BE49-F238E27FC236}">
                  <a16:creationId xmlns:a16="http://schemas.microsoft.com/office/drawing/2014/main" id="{88CA9E7E-8BF4-6895-BF82-45EA45C7BC87}"/>
                </a:ext>
              </a:extLst>
            </p:cNvPr>
            <p:cNvSpPr/>
            <p:nvPr/>
          </p:nvSpPr>
          <p:spPr>
            <a:xfrm>
              <a:off x="3616674" y="5674658"/>
              <a:ext cx="1516685" cy="356347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316034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6747CB-4297-58E4-1828-25EBA877B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1AC91D-6107-F4AC-5EE4-A56AB2E999CF}"/>
              </a:ext>
            </a:extLst>
          </p:cNvPr>
          <p:cNvSpPr>
            <a:spLocks/>
          </p:cNvSpPr>
          <p:nvPr/>
        </p:nvSpPr>
        <p:spPr>
          <a:xfrm>
            <a:off x="0" y="0"/>
            <a:ext cx="12223773" cy="6858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A0912F90-167D-7E3E-FEC0-2B3BF3BCB0D7}"/>
              </a:ext>
            </a:extLst>
          </p:cNvPr>
          <p:cNvGrpSpPr/>
          <p:nvPr/>
        </p:nvGrpSpPr>
        <p:grpSpPr>
          <a:xfrm>
            <a:off x="472366" y="1481547"/>
            <a:ext cx="5355529" cy="4955829"/>
            <a:chOff x="472366" y="1481547"/>
            <a:chExt cx="5355529" cy="4955829"/>
          </a:xfrm>
          <a:effectLst>
            <a:outerShdw blurRad="50800" dist="50800" dir="5400000" algn="ctr" rotWithShape="0">
              <a:schemeClr val="tx1">
                <a:alpha val="19000"/>
              </a:schemeClr>
            </a:outerShdw>
          </a:effectLst>
        </p:grpSpPr>
        <p:sp>
          <p:nvSpPr>
            <p:cNvPr id="31" name="Прямоугольник: скругленные углы 30">
              <a:extLst>
                <a:ext uri="{FF2B5EF4-FFF2-40B4-BE49-F238E27FC236}">
                  <a16:creationId xmlns:a16="http://schemas.microsoft.com/office/drawing/2014/main" id="{1549D1C4-EE85-4C28-F7AA-3A1BB379C0C8}"/>
                </a:ext>
              </a:extLst>
            </p:cNvPr>
            <p:cNvSpPr/>
            <p:nvPr/>
          </p:nvSpPr>
          <p:spPr>
            <a:xfrm>
              <a:off x="472366" y="1529197"/>
              <a:ext cx="5292725" cy="4908179"/>
            </a:xfrm>
            <a:prstGeom prst="roundRect">
              <a:avLst>
                <a:gd name="adj" fmla="val 3910"/>
              </a:avLst>
            </a:prstGeom>
            <a:solidFill>
              <a:srgbClr val="97BF0D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  <p:sp>
          <p:nvSpPr>
            <p:cNvPr id="32" name="Прямоугольник: скругленные углы 31">
              <a:extLst>
                <a:ext uri="{FF2B5EF4-FFF2-40B4-BE49-F238E27FC236}">
                  <a16:creationId xmlns:a16="http://schemas.microsoft.com/office/drawing/2014/main" id="{C9253361-3C08-E00B-29BF-DF90472DE69F}"/>
                </a:ext>
              </a:extLst>
            </p:cNvPr>
            <p:cNvSpPr/>
            <p:nvPr/>
          </p:nvSpPr>
          <p:spPr>
            <a:xfrm>
              <a:off x="535170" y="1481547"/>
              <a:ext cx="5292725" cy="4863691"/>
            </a:xfrm>
            <a:prstGeom prst="roundRect">
              <a:avLst>
                <a:gd name="adj" fmla="val 3910"/>
              </a:avLst>
            </a:prstGeom>
            <a:solidFill>
              <a:srgbClr val="FFFFFF"/>
            </a:solidFill>
            <a:ln w="31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5F5E1CBF-D9C9-1BD6-3ECF-6F88AD143FFD}"/>
              </a:ext>
            </a:extLst>
          </p:cNvPr>
          <p:cNvGrpSpPr/>
          <p:nvPr/>
        </p:nvGrpSpPr>
        <p:grpSpPr>
          <a:xfrm>
            <a:off x="6364105" y="1481547"/>
            <a:ext cx="5355529" cy="4955829"/>
            <a:chOff x="6364105" y="1481547"/>
            <a:chExt cx="5355529" cy="4955829"/>
          </a:xfrm>
          <a:effectLst>
            <a:outerShdw blurRad="50800" dist="50800" dir="5400000" algn="ctr" rotWithShape="0">
              <a:schemeClr val="tx1">
                <a:alpha val="19000"/>
              </a:schemeClr>
            </a:outerShdw>
          </a:effectLst>
        </p:grpSpPr>
        <p:sp>
          <p:nvSpPr>
            <p:cNvPr id="33" name="Прямоугольник: скругленные углы 32">
              <a:extLst>
                <a:ext uri="{FF2B5EF4-FFF2-40B4-BE49-F238E27FC236}">
                  <a16:creationId xmlns:a16="http://schemas.microsoft.com/office/drawing/2014/main" id="{7DFC002E-1537-C76E-F422-F524E06DD564}"/>
                </a:ext>
              </a:extLst>
            </p:cNvPr>
            <p:cNvSpPr/>
            <p:nvPr/>
          </p:nvSpPr>
          <p:spPr>
            <a:xfrm>
              <a:off x="6364105" y="1529197"/>
              <a:ext cx="5292725" cy="4908179"/>
            </a:xfrm>
            <a:prstGeom prst="roundRect">
              <a:avLst>
                <a:gd name="adj" fmla="val 3910"/>
              </a:avLst>
            </a:prstGeom>
            <a:solidFill>
              <a:srgbClr val="97BF0D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  <p:sp>
          <p:nvSpPr>
            <p:cNvPr id="35" name="Прямоугольник: скругленные углы 34">
              <a:extLst>
                <a:ext uri="{FF2B5EF4-FFF2-40B4-BE49-F238E27FC236}">
                  <a16:creationId xmlns:a16="http://schemas.microsoft.com/office/drawing/2014/main" id="{7CE517DD-36C9-FCA9-BF99-0EE9AB9E0C06}"/>
                </a:ext>
              </a:extLst>
            </p:cNvPr>
            <p:cNvSpPr/>
            <p:nvPr/>
          </p:nvSpPr>
          <p:spPr>
            <a:xfrm>
              <a:off x="6426909" y="1481547"/>
              <a:ext cx="5292725" cy="4863691"/>
            </a:xfrm>
            <a:prstGeom prst="roundRect">
              <a:avLst>
                <a:gd name="adj" fmla="val 3910"/>
              </a:avLst>
            </a:prstGeom>
            <a:solidFill>
              <a:srgbClr val="FFFFFF"/>
            </a:solidFill>
            <a:ln w="31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92D050"/>
                </a:solidFill>
              </a:endParaRPr>
            </a:p>
          </p:txBody>
        </p:sp>
      </p:grpSp>
      <p:sp>
        <p:nvSpPr>
          <p:cNvPr id="9" name="заголовок">
            <a:extLst>
              <a:ext uri="{FF2B5EF4-FFF2-40B4-BE49-F238E27FC236}">
                <a16:creationId xmlns:a16="http://schemas.microsoft.com/office/drawing/2014/main" id="{7D67BBB5-FBAA-50D9-38E5-BACBDB238696}"/>
              </a:ext>
            </a:extLst>
          </p:cNvPr>
          <p:cNvSpPr/>
          <p:nvPr/>
        </p:nvSpPr>
        <p:spPr>
          <a:xfrm>
            <a:off x="6710157" y="4747362"/>
            <a:ext cx="4008621" cy="5055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  <a:t>Реконструкция ПС 110/35/10/6 КВ «О</a:t>
            </a:r>
            <a:r>
              <a:rPr lang="ru-RU" dirty="0">
                <a:latin typeface="Jost SemiBold" pitchFamily="2" charset="-52"/>
                <a:ea typeface="Jost SemiBold" pitchFamily="2" charset="-52"/>
              </a:rPr>
              <a:t>д</a:t>
            </a:r>
            <a: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  <a:t>инцово»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8C084DA-7DE8-BAA2-896E-DD96EEE24780}"/>
              </a:ext>
            </a:extLst>
          </p:cNvPr>
          <p:cNvSpPr/>
          <p:nvPr/>
        </p:nvSpPr>
        <p:spPr>
          <a:xfrm>
            <a:off x="6710158" y="5457964"/>
            <a:ext cx="4175078" cy="5870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Реконструировали</a:t>
            </a:r>
            <a:r>
              <a:rPr lang="en-US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подстанцию в несколько этапов </a:t>
            </a:r>
            <a:b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и построили на старом месте, без расширения территории, в течение трёх лет (2011–2014 гг.)</a:t>
            </a:r>
          </a:p>
        </p:txBody>
      </p:sp>
      <p:pic>
        <p:nvPicPr>
          <p:cNvPr id="13" name="Рисунок 12" descr="Изображение выглядит как небо, на открытом воздухе, облако, стально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238BE9F-B92D-7D03-461A-6DA2EB7124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5" t="701" r="3914" b="25070"/>
          <a:stretch>
            <a:fillRect/>
          </a:stretch>
        </p:blipFill>
        <p:spPr>
          <a:xfrm>
            <a:off x="9429757" y="1766131"/>
            <a:ext cx="1946431" cy="2674978"/>
          </a:xfrm>
          <a:prstGeom prst="roundRect">
            <a:avLst>
              <a:gd name="adj" fmla="val 9702"/>
            </a:avLst>
          </a:prstGeom>
        </p:spPr>
      </p:pic>
      <p:pic>
        <p:nvPicPr>
          <p:cNvPr id="14" name="Рисунок 13" descr="Изображение выглядит как на открытом воздухе, облако, небо, Городская планиров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D6F8BD3-0F55-5B7A-4E26-9431CF49E6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6" t="7403" r="7096" b="23484"/>
          <a:stretch>
            <a:fillRect/>
          </a:stretch>
        </p:blipFill>
        <p:spPr>
          <a:xfrm>
            <a:off x="6715097" y="1766131"/>
            <a:ext cx="2501166" cy="2674978"/>
          </a:xfrm>
          <a:prstGeom prst="roundRect">
            <a:avLst>
              <a:gd name="adj" fmla="val 6486"/>
            </a:avLst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9F924B-A24B-9575-359A-4418A283797D}"/>
              </a:ext>
            </a:extLst>
          </p:cNvPr>
          <p:cNvSpPr txBox="1"/>
          <p:nvPr/>
        </p:nvSpPr>
        <p:spPr>
          <a:xfrm>
            <a:off x="479425" y="934836"/>
            <a:ext cx="10343473" cy="3416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2600">
                <a:latin typeface="Jost SemiBold" pitchFamily="2" charset="-52"/>
                <a:ea typeface="Jost SemiBold" pitchFamily="2" charset="-52"/>
              </a:defRPr>
            </a:lvl1pPr>
          </a:lstStyle>
          <a:p>
            <a:r>
              <a:rPr lang="ru-RU" sz="2400" dirty="0"/>
              <a:t>Опыт строительства и реконструкции объектов электроэнергетики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285E874-949C-D952-92ED-42401F07C6F0}"/>
              </a:ext>
            </a:extLst>
          </p:cNvPr>
          <p:cNvSpPr/>
          <p:nvPr/>
        </p:nvSpPr>
        <p:spPr>
          <a:xfrm>
            <a:off x="856747" y="2737603"/>
            <a:ext cx="2836692" cy="13626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В 2008-2010 гг. выполнили первый этап реконструкции подстанции, включающий в себя замену двух силовых трансформаторов 220/110/10 </a:t>
            </a:r>
            <a:r>
              <a:rPr lang="ru-RU" sz="1400" dirty="0" err="1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кВи</a:t>
            </a: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 двух ячеек ОРУ-220 </a:t>
            </a:r>
            <a:r>
              <a:rPr lang="ru-RU" sz="1400" dirty="0" err="1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кВ</a:t>
            </a:r>
            <a:r>
              <a:rPr lang="ru-RU" sz="1400" dirty="0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, выполнили реконструкцию двух секций ЗРУ-10 </a:t>
            </a:r>
            <a:r>
              <a:rPr lang="ru-RU" sz="1400" dirty="0" err="1">
                <a:solidFill>
                  <a:schemeClr val="tx1"/>
                </a:solidFill>
                <a:latin typeface="Jost" pitchFamily="2" charset="-52"/>
                <a:ea typeface="Jost" pitchFamily="2" charset="-52"/>
              </a:rPr>
              <a:t>кВ</a:t>
            </a:r>
            <a:endParaRPr lang="ru-RU" sz="1400" dirty="0">
              <a:solidFill>
                <a:schemeClr val="tx1"/>
              </a:solidFill>
              <a:latin typeface="Jost" pitchFamily="2" charset="-52"/>
              <a:ea typeface="Jost" pitchFamily="2" charset="-52"/>
            </a:endParaRPr>
          </a:p>
        </p:txBody>
      </p:sp>
      <p:sp>
        <p:nvSpPr>
          <p:cNvPr id="15" name="заголовок">
            <a:extLst>
              <a:ext uri="{FF2B5EF4-FFF2-40B4-BE49-F238E27FC236}">
                <a16:creationId xmlns:a16="http://schemas.microsoft.com/office/drawing/2014/main" id="{76285949-B2EB-CD47-A026-768FA6B5DED9}"/>
              </a:ext>
            </a:extLst>
          </p:cNvPr>
          <p:cNvSpPr/>
          <p:nvPr/>
        </p:nvSpPr>
        <p:spPr>
          <a:xfrm>
            <a:off x="852736" y="1766131"/>
            <a:ext cx="2395154" cy="7548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  <a:t>Реконструкция </a:t>
            </a:r>
            <a:b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</a:br>
            <a: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  <a:t>ПС 220/110/10/6</a:t>
            </a:r>
          </a:p>
          <a:p>
            <a:pPr>
              <a:lnSpc>
                <a:spcPct val="90000"/>
              </a:lnSpc>
            </a:pPr>
            <a:r>
              <a:rPr lang="ru-RU" dirty="0">
                <a:solidFill>
                  <a:schemeClr val="tx1"/>
                </a:solidFill>
                <a:latin typeface="Jost SemiBold" pitchFamily="2" charset="-52"/>
                <a:ea typeface="Jost SemiBold" pitchFamily="2" charset="-52"/>
              </a:rPr>
              <a:t>ПС «Тураево»</a:t>
            </a:r>
          </a:p>
        </p:txBody>
      </p:sp>
      <p:pic>
        <p:nvPicPr>
          <p:cNvPr id="16" name="Рисунок 15" descr="Изображение выглядит как на открытом воздухе, небо, облако, дере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BAA5CF2-C63E-D0D3-2D4A-38B4C9C4B8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" t="11441" r="22848" b="3889"/>
          <a:stretch>
            <a:fillRect/>
          </a:stretch>
        </p:blipFill>
        <p:spPr>
          <a:xfrm>
            <a:off x="3882667" y="1766131"/>
            <a:ext cx="1645653" cy="2321879"/>
          </a:xfrm>
          <a:prstGeom prst="roundRect">
            <a:avLst>
              <a:gd name="adj" fmla="val 9396"/>
            </a:avLst>
          </a:prstGeom>
        </p:spPr>
      </p:pic>
      <p:pic>
        <p:nvPicPr>
          <p:cNvPr id="17" name="Рисунок 16" descr="Изображение выглядит как на открытом воздухе, строительство, небо, панорам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CAA7A24-83BB-966D-7148-476140FC6C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9" t="9103" r="35841" b="25469"/>
          <a:stretch>
            <a:fillRect/>
          </a:stretch>
        </p:blipFill>
        <p:spPr>
          <a:xfrm>
            <a:off x="849043" y="4354676"/>
            <a:ext cx="4679277" cy="1715387"/>
          </a:xfrm>
          <a:prstGeom prst="roundRect">
            <a:avLst>
              <a:gd name="adj" fmla="val 9895"/>
            </a:avLst>
          </a:prstGeom>
        </p:spPr>
      </p:pic>
      <p:pic>
        <p:nvPicPr>
          <p:cNvPr id="24" name="Рисунок 23" descr="Изображение выглядит как символ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8B4E8B1-E639-AABC-3222-9DFD3C6DDD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5" y="444472"/>
            <a:ext cx="694046" cy="199285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EDFB52B-340A-7C45-87E8-EFC92AC2C160}"/>
              </a:ext>
            </a:extLst>
          </p:cNvPr>
          <p:cNvGrpSpPr/>
          <p:nvPr/>
        </p:nvGrpSpPr>
        <p:grpSpPr>
          <a:xfrm>
            <a:off x="7009306" y="498776"/>
            <a:ext cx="4974256" cy="156583"/>
            <a:chOff x="7009306" y="498776"/>
            <a:chExt cx="4974256" cy="156583"/>
          </a:xfrm>
        </p:grpSpPr>
        <p:sp>
          <p:nvSpPr>
            <p:cNvPr id="20" name="TextBox 19">
              <a:hlinkClick r:id="rId8" action="ppaction://hlinksldjump"/>
              <a:extLst>
                <a:ext uri="{FF2B5EF4-FFF2-40B4-BE49-F238E27FC236}">
                  <a16:creationId xmlns:a16="http://schemas.microsoft.com/office/drawing/2014/main" id="{A69106EA-36BB-D0CD-52F8-23B71781E95A}"/>
                </a:ext>
              </a:extLst>
            </p:cNvPr>
            <p:cNvSpPr txBox="1"/>
            <p:nvPr/>
          </p:nvSpPr>
          <p:spPr>
            <a:xfrm>
              <a:off x="9589049" y="498777"/>
              <a:ext cx="881865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rPr>
                <a:t>Портфолио</a:t>
              </a:r>
            </a:p>
          </p:txBody>
        </p:sp>
        <p:sp>
          <p:nvSpPr>
            <p:cNvPr id="21" name="TextBox 20">
              <a:hlinkClick r:id="rId9" action="ppaction://hlinksldjump"/>
              <a:extLst>
                <a:ext uri="{FF2B5EF4-FFF2-40B4-BE49-F238E27FC236}">
                  <a16:creationId xmlns:a16="http://schemas.microsoft.com/office/drawing/2014/main" id="{9B089DAC-88A2-B0E2-0243-6B29DC898ED0}"/>
                </a:ext>
              </a:extLst>
            </p:cNvPr>
            <p:cNvSpPr txBox="1"/>
            <p:nvPr/>
          </p:nvSpPr>
          <p:spPr>
            <a:xfrm>
              <a:off x="7009306" y="498778"/>
              <a:ext cx="533962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ru-RU"/>
              </a:defPPr>
              <a:lvl1pPr>
                <a:lnSpc>
                  <a:spcPct val="90000"/>
                </a:lnSpc>
                <a:defRPr sz="1400">
                  <a:solidFill>
                    <a:srgbClr val="92D050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</a:rPr>
                <a:t>О нас</a:t>
              </a:r>
            </a:p>
          </p:txBody>
        </p:sp>
        <p:sp>
          <p:nvSpPr>
            <p:cNvPr id="22" name="TextBox 21">
              <a:hlinkClick r:id="rId10" action="ppaction://hlinksldjump"/>
              <a:extLst>
                <a:ext uri="{FF2B5EF4-FFF2-40B4-BE49-F238E27FC236}">
                  <a16:creationId xmlns:a16="http://schemas.microsoft.com/office/drawing/2014/main" id="{195F3872-DC7F-1E83-5F6D-46FCFC371A21}"/>
                </a:ext>
              </a:extLst>
            </p:cNvPr>
            <p:cNvSpPr txBox="1"/>
            <p:nvPr/>
          </p:nvSpPr>
          <p:spPr>
            <a:xfrm>
              <a:off x="7993428" y="498777"/>
              <a:ext cx="1145461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Преимущества</a:t>
              </a:r>
            </a:p>
          </p:txBody>
        </p:sp>
        <p:sp>
          <p:nvSpPr>
            <p:cNvPr id="23" name="TextBox 22">
              <a:hlinkClick r:id="rId11" action="ppaction://hlinksldjump"/>
              <a:extLst>
                <a:ext uri="{FF2B5EF4-FFF2-40B4-BE49-F238E27FC236}">
                  <a16:creationId xmlns:a16="http://schemas.microsoft.com/office/drawing/2014/main" id="{EE1131FF-1851-0EE7-DFCF-B7A4AEA4F3DC}"/>
                </a:ext>
              </a:extLst>
            </p:cNvPr>
            <p:cNvSpPr txBox="1"/>
            <p:nvPr/>
          </p:nvSpPr>
          <p:spPr>
            <a:xfrm>
              <a:off x="10921075" y="498776"/>
              <a:ext cx="1062487" cy="15658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100" dirty="0">
                  <a:solidFill>
                    <a:schemeClr val="bg2">
                      <a:lumMod val="75000"/>
                    </a:schemeClr>
                  </a:solidFill>
                  <a:latin typeface="Jost" pitchFamily="2" charset="-52"/>
                  <a:ea typeface="Jost" pitchFamily="2" charset="-52"/>
                </a:rPr>
                <a:t>Контакты</a:t>
              </a: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B8571EF-3332-B861-F65C-FDBAB6E96AD5}"/>
              </a:ext>
            </a:extLst>
          </p:cNvPr>
          <p:cNvGrpSpPr/>
          <p:nvPr/>
        </p:nvGrpSpPr>
        <p:grpSpPr>
          <a:xfrm>
            <a:off x="3947453" y="5674658"/>
            <a:ext cx="1516685" cy="356347"/>
            <a:chOff x="3616674" y="5674658"/>
            <a:chExt cx="1516685" cy="356347"/>
          </a:xfrm>
        </p:grpSpPr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90A6EA34-50B9-BE17-114C-4C44CA2CAFCA}"/>
                </a:ext>
              </a:extLst>
            </p:cNvPr>
            <p:cNvGrpSpPr/>
            <p:nvPr/>
          </p:nvGrpSpPr>
          <p:grpSpPr>
            <a:xfrm>
              <a:off x="3633539" y="5702968"/>
              <a:ext cx="1495924" cy="308333"/>
              <a:chOff x="3633539" y="5702968"/>
              <a:chExt cx="1495924" cy="308333"/>
            </a:xfrm>
          </p:grpSpPr>
          <p:sp>
            <p:nvSpPr>
              <p:cNvPr id="18" name="Прямоугольник: скругленные углы 17">
                <a:extLst>
                  <a:ext uri="{FF2B5EF4-FFF2-40B4-BE49-F238E27FC236}">
                    <a16:creationId xmlns:a16="http://schemas.microsoft.com/office/drawing/2014/main" id="{9681177A-047F-061D-2847-8FFD45E66C31}"/>
                  </a:ext>
                </a:extLst>
              </p:cNvPr>
              <p:cNvSpPr/>
              <p:nvPr/>
            </p:nvSpPr>
            <p:spPr>
              <a:xfrm>
                <a:off x="3633539" y="5702968"/>
                <a:ext cx="1495924" cy="30833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2413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C273271B-5BAB-BF87-A781-5404E0B6EEF5}"/>
                  </a:ext>
                </a:extLst>
              </p:cNvPr>
              <p:cNvSpPr/>
              <p:nvPr/>
            </p:nvSpPr>
            <p:spPr>
              <a:xfrm>
                <a:off x="3976445" y="5771726"/>
                <a:ext cx="1072136" cy="17081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ru-RU" sz="1200" dirty="0">
                    <a:solidFill>
                      <a:srgbClr val="A2A2A2"/>
                    </a:solidFill>
                    <a:latin typeface="Jost" pitchFamily="2" charset="-52"/>
                    <a:ea typeface="Jost" pitchFamily="2" charset="-52"/>
                  </a:rPr>
                  <a:t>Смотреть видео</a:t>
                </a:r>
                <a:endParaRPr lang="ru-RU" sz="1200" baseline="30000" dirty="0">
                  <a:solidFill>
                    <a:srgbClr val="A2A2A2"/>
                  </a:solidFill>
                  <a:latin typeface="Jost" pitchFamily="2" charset="-52"/>
                  <a:ea typeface="Jost" pitchFamily="2" charset="-52"/>
                </a:endParaRPr>
              </a:p>
            </p:txBody>
          </p:sp>
          <p:grpSp>
            <p:nvGrpSpPr>
              <p:cNvPr id="26" name="Группа 25">
                <a:extLst>
                  <a:ext uri="{FF2B5EF4-FFF2-40B4-BE49-F238E27FC236}">
                    <a16:creationId xmlns:a16="http://schemas.microsoft.com/office/drawing/2014/main" id="{F60ADB53-F0AC-07E1-94CC-0559E2189395}"/>
                  </a:ext>
                </a:extLst>
              </p:cNvPr>
              <p:cNvGrpSpPr/>
              <p:nvPr/>
            </p:nvGrpSpPr>
            <p:grpSpPr>
              <a:xfrm>
                <a:off x="3711773" y="5757956"/>
                <a:ext cx="186825" cy="186825"/>
                <a:chOff x="928616" y="5546496"/>
                <a:chExt cx="455016" cy="455016"/>
              </a:xfrm>
            </p:grpSpPr>
            <p:sp>
              <p:nvSpPr>
                <p:cNvPr id="27" name="Овал 26">
                  <a:extLst>
                    <a:ext uri="{FF2B5EF4-FFF2-40B4-BE49-F238E27FC236}">
                      <a16:creationId xmlns:a16="http://schemas.microsoft.com/office/drawing/2014/main" id="{E1A5B0CB-03B9-5CE7-92D2-9C2E0517C83B}"/>
                    </a:ext>
                  </a:extLst>
                </p:cNvPr>
                <p:cNvSpPr/>
                <p:nvPr/>
              </p:nvSpPr>
              <p:spPr>
                <a:xfrm>
                  <a:off x="928616" y="5546496"/>
                  <a:ext cx="455016" cy="455016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8" name="Равнобедренный треугольник 27">
                  <a:extLst>
                    <a:ext uri="{FF2B5EF4-FFF2-40B4-BE49-F238E27FC236}">
                      <a16:creationId xmlns:a16="http://schemas.microsoft.com/office/drawing/2014/main" id="{029DF16A-58F8-63DC-374A-55892DB1DE2A}"/>
                    </a:ext>
                  </a:extLst>
                </p:cNvPr>
                <p:cNvSpPr/>
                <p:nvPr/>
              </p:nvSpPr>
              <p:spPr>
                <a:xfrm rot="5400000">
                  <a:off x="1109726" y="5728047"/>
                  <a:ext cx="123096" cy="106117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rgbClr val="97BF0D"/>
                    </a:solidFill>
                  </a:endParaRPr>
                </a:p>
              </p:txBody>
            </p:sp>
          </p:grpSp>
        </p:grpSp>
        <p:sp>
          <p:nvSpPr>
            <p:cNvPr id="7" name="ссылка">
              <a:hlinkClick r:id="rId12"/>
              <a:extLst>
                <a:ext uri="{FF2B5EF4-FFF2-40B4-BE49-F238E27FC236}">
                  <a16:creationId xmlns:a16="http://schemas.microsoft.com/office/drawing/2014/main" id="{79F5B1F8-164D-D148-A621-A0926A0B4D88}"/>
                </a:ext>
              </a:extLst>
            </p:cNvPr>
            <p:cNvSpPr/>
            <p:nvPr/>
          </p:nvSpPr>
          <p:spPr>
            <a:xfrm>
              <a:off x="3616674" y="5674658"/>
              <a:ext cx="1516685" cy="356347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051C864F-66D8-920B-0144-59B0E568BC17}"/>
              </a:ext>
            </a:extLst>
          </p:cNvPr>
          <p:cNvGrpSpPr/>
          <p:nvPr/>
        </p:nvGrpSpPr>
        <p:grpSpPr>
          <a:xfrm>
            <a:off x="7642369" y="4046745"/>
            <a:ext cx="1516685" cy="356347"/>
            <a:chOff x="3616674" y="5674658"/>
            <a:chExt cx="1516685" cy="356347"/>
          </a:xfrm>
        </p:grpSpPr>
        <p:grpSp>
          <p:nvGrpSpPr>
            <p:cNvPr id="30" name="Группа 29">
              <a:extLst>
                <a:ext uri="{FF2B5EF4-FFF2-40B4-BE49-F238E27FC236}">
                  <a16:creationId xmlns:a16="http://schemas.microsoft.com/office/drawing/2014/main" id="{0CAAE096-F449-2773-4802-94839AC60BAC}"/>
                </a:ext>
              </a:extLst>
            </p:cNvPr>
            <p:cNvGrpSpPr/>
            <p:nvPr/>
          </p:nvGrpSpPr>
          <p:grpSpPr>
            <a:xfrm>
              <a:off x="3633539" y="5702968"/>
              <a:ext cx="1495924" cy="308333"/>
              <a:chOff x="3633539" y="5702968"/>
              <a:chExt cx="1495924" cy="308333"/>
            </a:xfrm>
          </p:grpSpPr>
          <p:sp>
            <p:nvSpPr>
              <p:cNvPr id="36" name="Прямоугольник: скругленные углы 35">
                <a:extLst>
                  <a:ext uri="{FF2B5EF4-FFF2-40B4-BE49-F238E27FC236}">
                    <a16:creationId xmlns:a16="http://schemas.microsoft.com/office/drawing/2014/main" id="{72E6CF19-1E6C-24B1-6621-EC303DDD3020}"/>
                  </a:ext>
                </a:extLst>
              </p:cNvPr>
              <p:cNvSpPr/>
              <p:nvPr/>
            </p:nvSpPr>
            <p:spPr>
              <a:xfrm>
                <a:off x="3633539" y="5702968"/>
                <a:ext cx="1495924" cy="30833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2413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4F7A972D-DE48-5102-7D05-68696496A72C}"/>
                  </a:ext>
                </a:extLst>
              </p:cNvPr>
              <p:cNvSpPr/>
              <p:nvPr/>
            </p:nvSpPr>
            <p:spPr>
              <a:xfrm>
                <a:off x="3976445" y="5771726"/>
                <a:ext cx="1072136" cy="17081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ru-RU" sz="1200" dirty="0">
                    <a:solidFill>
                      <a:srgbClr val="A2A2A2"/>
                    </a:solidFill>
                    <a:latin typeface="Jost" pitchFamily="2" charset="-52"/>
                    <a:ea typeface="Jost" pitchFamily="2" charset="-52"/>
                  </a:rPr>
                  <a:t>Смотреть видео</a:t>
                </a:r>
                <a:endParaRPr lang="ru-RU" sz="1200" baseline="30000" dirty="0">
                  <a:solidFill>
                    <a:srgbClr val="A2A2A2"/>
                  </a:solidFill>
                  <a:latin typeface="Jost" pitchFamily="2" charset="-52"/>
                  <a:ea typeface="Jost" pitchFamily="2" charset="-52"/>
                </a:endParaRPr>
              </a:p>
            </p:txBody>
          </p:sp>
          <p:grpSp>
            <p:nvGrpSpPr>
              <p:cNvPr id="38" name="Группа 37">
                <a:extLst>
                  <a:ext uri="{FF2B5EF4-FFF2-40B4-BE49-F238E27FC236}">
                    <a16:creationId xmlns:a16="http://schemas.microsoft.com/office/drawing/2014/main" id="{91D50BA0-3122-B1E6-A8D5-BAE334A864EF}"/>
                  </a:ext>
                </a:extLst>
              </p:cNvPr>
              <p:cNvGrpSpPr/>
              <p:nvPr/>
            </p:nvGrpSpPr>
            <p:grpSpPr>
              <a:xfrm>
                <a:off x="3711773" y="5757956"/>
                <a:ext cx="186825" cy="186825"/>
                <a:chOff x="928616" y="5546496"/>
                <a:chExt cx="455016" cy="455016"/>
              </a:xfrm>
            </p:grpSpPr>
            <p:sp>
              <p:nvSpPr>
                <p:cNvPr id="39" name="Овал 38">
                  <a:extLst>
                    <a:ext uri="{FF2B5EF4-FFF2-40B4-BE49-F238E27FC236}">
                      <a16:creationId xmlns:a16="http://schemas.microsoft.com/office/drawing/2014/main" id="{A30E3431-EF90-1860-E631-11D191F58849}"/>
                    </a:ext>
                  </a:extLst>
                </p:cNvPr>
                <p:cNvSpPr/>
                <p:nvPr/>
              </p:nvSpPr>
              <p:spPr>
                <a:xfrm>
                  <a:off x="928616" y="5546496"/>
                  <a:ext cx="455016" cy="455016"/>
                </a:xfrm>
                <a:prstGeom prst="ellipse">
                  <a:avLst/>
                </a:prstGeom>
                <a:solidFill>
                  <a:srgbClr val="92D050"/>
                </a:solidFill>
                <a:ln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0" name="Равнобедренный треугольник 39">
                  <a:extLst>
                    <a:ext uri="{FF2B5EF4-FFF2-40B4-BE49-F238E27FC236}">
                      <a16:creationId xmlns:a16="http://schemas.microsoft.com/office/drawing/2014/main" id="{1AB63E74-313F-2AC5-B0D9-DBE6A6418CD6}"/>
                    </a:ext>
                  </a:extLst>
                </p:cNvPr>
                <p:cNvSpPr/>
                <p:nvPr/>
              </p:nvSpPr>
              <p:spPr>
                <a:xfrm rot="5400000">
                  <a:off x="1109726" y="5728047"/>
                  <a:ext cx="123096" cy="106117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rgbClr val="97BF0D"/>
                    </a:solidFill>
                  </a:endParaRPr>
                </a:p>
              </p:txBody>
            </p:sp>
          </p:grpSp>
        </p:grpSp>
        <p:sp>
          <p:nvSpPr>
            <p:cNvPr id="34" name="ссылка">
              <a:hlinkClick r:id="rId13"/>
              <a:extLst>
                <a:ext uri="{FF2B5EF4-FFF2-40B4-BE49-F238E27FC236}">
                  <a16:creationId xmlns:a16="http://schemas.microsoft.com/office/drawing/2014/main" id="{2C0AB8E9-4959-6E0C-742D-83077ED6CD02}"/>
                </a:ext>
              </a:extLst>
            </p:cNvPr>
            <p:cNvSpPr/>
            <p:nvPr/>
          </p:nvSpPr>
          <p:spPr>
            <a:xfrm>
              <a:off x="3616674" y="5674658"/>
              <a:ext cx="1516685" cy="356347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6029024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4685</TotalTime>
  <Words>1127</Words>
  <Application>Microsoft Office PowerPoint</Application>
  <PresentationFormat>Широкоэкранный</PresentationFormat>
  <Paragraphs>197</Paragraphs>
  <Slides>13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Aptos</vt:lpstr>
      <vt:lpstr>Arial</vt:lpstr>
      <vt:lpstr>Arial Nova Light</vt:lpstr>
      <vt:lpstr>Jost SemiBold</vt:lpstr>
      <vt:lpstr>Jost Regular</vt:lpstr>
      <vt:lpstr>Jost Light</vt:lpstr>
      <vt:lpstr>Jost</vt:lpstr>
      <vt:lpstr>Aptos Display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227</cp:revision>
  <dcterms:created xsi:type="dcterms:W3CDTF">2025-07-24T22:05:26Z</dcterms:created>
  <dcterms:modified xsi:type="dcterms:W3CDTF">2025-09-23T12:17:31Z</dcterms:modified>
</cp:coreProperties>
</file>