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1"/>
  </p:notesMasterIdLst>
  <p:sldIdLst>
    <p:sldId id="451" r:id="rId2"/>
    <p:sldId id="401" r:id="rId3"/>
    <p:sldId id="347" r:id="rId4"/>
    <p:sldId id="412" r:id="rId5"/>
    <p:sldId id="414" r:id="rId6"/>
    <p:sldId id="413" r:id="rId7"/>
    <p:sldId id="415" r:id="rId8"/>
    <p:sldId id="416" r:id="rId9"/>
    <p:sldId id="440" r:id="rId10"/>
    <p:sldId id="457" r:id="rId11"/>
    <p:sldId id="456" r:id="rId12"/>
    <p:sldId id="455" r:id="rId13"/>
    <p:sldId id="452" r:id="rId14"/>
    <p:sldId id="464" r:id="rId15"/>
    <p:sldId id="465" r:id="rId16"/>
    <p:sldId id="445" r:id="rId17"/>
    <p:sldId id="420" r:id="rId18"/>
    <p:sldId id="419" r:id="rId19"/>
    <p:sldId id="433" r:id="rId20"/>
    <p:sldId id="418" r:id="rId21"/>
    <p:sldId id="417" r:id="rId22"/>
    <p:sldId id="424" r:id="rId23"/>
    <p:sldId id="428" r:id="rId24"/>
    <p:sldId id="429" r:id="rId25"/>
    <p:sldId id="422" r:id="rId26"/>
    <p:sldId id="425" r:id="rId27"/>
    <p:sldId id="426" r:id="rId28"/>
    <p:sldId id="441" r:id="rId29"/>
    <p:sldId id="435" r:id="rId30"/>
  </p:sldIdLst>
  <p:sldSz cx="1296035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сновные стили" id="{9C5DBF73-5C8C-8D4C-BB54-DF085EC13081}">
          <p14:sldIdLst>
            <p14:sldId id="451"/>
            <p14:sldId id="401"/>
            <p14:sldId id="347"/>
            <p14:sldId id="412"/>
            <p14:sldId id="414"/>
            <p14:sldId id="413"/>
            <p14:sldId id="415"/>
            <p14:sldId id="416"/>
            <p14:sldId id="440"/>
            <p14:sldId id="457"/>
            <p14:sldId id="456"/>
            <p14:sldId id="455"/>
            <p14:sldId id="452"/>
            <p14:sldId id="464"/>
            <p14:sldId id="465"/>
            <p14:sldId id="445"/>
            <p14:sldId id="420"/>
            <p14:sldId id="419"/>
            <p14:sldId id="433"/>
            <p14:sldId id="418"/>
            <p14:sldId id="417"/>
            <p14:sldId id="424"/>
            <p14:sldId id="428"/>
            <p14:sldId id="429"/>
            <p14:sldId id="422"/>
            <p14:sldId id="425"/>
            <p14:sldId id="426"/>
            <p14:sldId id="441"/>
            <p14:sldId id="435"/>
          </p14:sldIdLst>
        </p14:section>
        <p14:section name="Финальные слайды" id="{4145BB14-2156-2145-AF78-8B8681ECBF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pos="40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256"/>
    <a:srgbClr val="E6E6E6"/>
    <a:srgbClr val="AFABAB"/>
    <a:srgbClr val="F8F8F8"/>
    <a:srgbClr val="00E6CB"/>
    <a:srgbClr val="00B49F"/>
    <a:srgbClr val="009A88"/>
    <a:srgbClr val="008676"/>
    <a:srgbClr val="007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3655" autoAdjust="0"/>
  </p:normalViewPr>
  <p:slideViewPr>
    <p:cSldViewPr snapToGrid="0">
      <p:cViewPr varScale="1">
        <p:scale>
          <a:sx n="101" d="100"/>
          <a:sy n="101" d="100"/>
        </p:scale>
        <p:origin x="324" y="348"/>
      </p:cViewPr>
      <p:guideLst>
        <p:guide orient="horz" pos="2177"/>
        <p:guide pos="40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5301521650326799"/>
          <c:w val="1"/>
          <c:h val="0.759063840379901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Выручка, млн. руб.</c:v>
                </c:pt>
              </c:strCache>
            </c:strRef>
          </c:tx>
          <c:spPr>
            <a:solidFill>
              <a:srgbClr val="00625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E6CB"/>
              </a:solidFill>
              <a:ln>
                <a:solidFill>
                  <a:srgbClr val="00E6C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8C-436D-9B4A-C35F3811A87A}"/>
              </c:ext>
            </c:extLst>
          </c:dPt>
          <c:dPt>
            <c:idx val="1"/>
            <c:invertIfNegative val="0"/>
            <c:bubble3D val="0"/>
            <c:spPr>
              <a:solidFill>
                <a:srgbClr val="00B49F"/>
              </a:solidFill>
              <a:ln>
                <a:solidFill>
                  <a:srgbClr val="00B49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68C-436D-9B4A-C35F3811A87A}"/>
              </c:ext>
            </c:extLst>
          </c:dPt>
          <c:dPt>
            <c:idx val="2"/>
            <c:invertIfNegative val="0"/>
            <c:bubble3D val="0"/>
            <c:spPr>
              <a:solidFill>
                <a:srgbClr val="009A88"/>
              </a:solidFill>
              <a:ln>
                <a:solidFill>
                  <a:srgbClr val="009A8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8C-436D-9B4A-C35F3811A87A}"/>
              </c:ext>
            </c:extLst>
          </c:dPt>
          <c:dPt>
            <c:idx val="3"/>
            <c:invertIfNegative val="0"/>
            <c:bubble3D val="0"/>
            <c:spPr>
              <a:solidFill>
                <a:srgbClr val="008676"/>
              </a:solidFill>
              <a:ln>
                <a:solidFill>
                  <a:srgbClr val="00867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68C-436D-9B4A-C35F3811A87A}"/>
              </c:ext>
            </c:extLst>
          </c:dPt>
          <c:dPt>
            <c:idx val="4"/>
            <c:invertIfNegative val="0"/>
            <c:bubble3D val="0"/>
            <c:spPr>
              <a:solidFill>
                <a:srgbClr val="006256"/>
              </a:solidFill>
              <a:ln>
                <a:solidFill>
                  <a:srgbClr val="00625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8C-436D-9B4A-C35F3811A87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Roboto bold" panose="02000000000000000000" pitchFamily="2" charset="0"/>
                    <a:ea typeface="Roboto bold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759</c:v>
                </c:pt>
                <c:pt idx="1">
                  <c:v>1387</c:v>
                </c:pt>
                <c:pt idx="2">
                  <c:v>1047</c:v>
                </c:pt>
                <c:pt idx="3">
                  <c:v>1058</c:v>
                </c:pt>
                <c:pt idx="4">
                  <c:v>1398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CE-4A35-98D6-D2EF0B74E1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44812064"/>
        <c:axId val="1544813696"/>
      </c:barChart>
      <c:catAx>
        <c:axId val="154481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4813696"/>
        <c:crosses val="autoZero"/>
        <c:auto val="0"/>
        <c:lblAlgn val="ctr"/>
        <c:lblOffset val="75"/>
        <c:noMultiLvlLbl val="0"/>
      </c:catAx>
      <c:valAx>
        <c:axId val="1544813696"/>
        <c:scaling>
          <c:orientation val="minMax"/>
          <c:max val="17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154481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B0AE3-F1A2-394F-BC18-67F76EFC1EC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06413" y="1143000"/>
            <a:ext cx="5845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9C60B-6F98-8646-A41A-70FA44D3B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2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9C60B-6F98-8646-A41A-70FA44D3BD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631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8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04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774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233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169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48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2505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24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09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73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476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05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30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94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323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263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9125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715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13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55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5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360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04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76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27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29C60B-6F98-8646-A41A-70FA44D3BDF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08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9">
            <a:extLst>
              <a:ext uri="{FF2B5EF4-FFF2-40B4-BE49-F238E27FC236}">
                <a16:creationId xmlns:a16="http://schemas.microsoft.com/office/drawing/2014/main" id="{ACD4A90A-0ABE-7243-8908-72C565099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1A77197B-380D-644E-9B90-7284D14AEC8D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E39C7-B630-C841-B628-08298DD9876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DB2FD8-6949-594D-AF72-5CE0FDE67F6D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7F7827-21D6-5054-F4C6-CF3F1E1A33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02204" y="0"/>
            <a:ext cx="1058146" cy="6840538"/>
          </a:xfrm>
          <a:prstGeom prst="rect">
            <a:avLst/>
          </a:prstGeom>
        </p:spPr>
      </p:pic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191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 userDrawn="1">
          <p15:clr>
            <a:srgbClr val="FBAE40"/>
          </p15:clr>
        </p15:guide>
        <p15:guide id="3" pos="4082" userDrawn="1">
          <p15:clr>
            <a:srgbClr val="FBAE40"/>
          </p15:clr>
        </p15:guide>
        <p15:guide id="4" orient="horz" pos="38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9">
            <a:extLst>
              <a:ext uri="{FF2B5EF4-FFF2-40B4-BE49-F238E27FC236}">
                <a16:creationId xmlns:a16="http://schemas.microsoft.com/office/drawing/2014/main" id="{312AC08A-0C3F-974B-BD93-826A868864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8" name="Прямоугольник 4">
            <a:extLst>
              <a:ext uri="{FF2B5EF4-FFF2-40B4-BE49-F238E27FC236}">
                <a16:creationId xmlns:a16="http://schemas.microsoft.com/office/drawing/2014/main" id="{D5800CC3-8BB1-6E4A-B449-86804D5C4D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1EB201-11AF-9542-A909-0880047F2AF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14AB4-58FB-AE44-9B65-2430CAFB56B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FAC3-F2F2-2C4F-A0E5-E45C3D91474E}" type="datetime1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3C0F341-B7E5-3845-B426-CA74C3BDAE4F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4340995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DE5803-8086-B245-97C9-CAE368D49BE0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701910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047B218-8FD4-6348-A347-47AB398FF2D4}"/>
              </a:ext>
            </a:extLst>
          </p:cNvPr>
          <p:cNvSpPr>
            <a:spLocks noGrp="1" noChangeAspect="1"/>
          </p:cNvSpPr>
          <p:nvPr>
            <p:ph type="pic" idx="17"/>
          </p:nvPr>
        </p:nvSpPr>
        <p:spPr>
          <a:xfrm>
            <a:off x="9701349" y="4130613"/>
            <a:ext cx="2321062" cy="1956678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80D31F51-3F1C-8045-99BC-14A4D28ED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6901C6BE-CE43-1C49-A547-8D7E87965F71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69650-3A35-3642-883C-A870CBC46FC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E4A2AA-05E3-7F4E-879C-E04CB11781C0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4" y="1705385"/>
            <a:ext cx="11178302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4" y="4577778"/>
            <a:ext cx="11178302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D0A1-1F54-6D46-B9B0-6ADD85C235EC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464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FFBF45D3-592B-3C42-AB8F-2FDFA93DD1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29BDF7A5-C047-1149-97E2-5FF2F7C15BEB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ACB84-12E8-B04C-B361-EFA20FF74E23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2AF39C-AEEB-974B-9D14-519ED62E1CF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9CDA-6D70-FA48-B8E7-6D7A153E7A07}" type="datetime1">
              <a:rPr lang="ru-RU" smtClean="0"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48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4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48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25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Титульный слайд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9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Титульный слайд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864" y="1616636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864" y="3971150"/>
            <a:ext cx="10423443" cy="819675"/>
          </a:xfrm>
        </p:spPr>
        <p:txBody>
          <a:bodyPr/>
          <a:lstStyle>
            <a:lvl1pPr marL="0" indent="0" algn="l">
              <a:buNone/>
              <a:defRPr sz="2394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A16B-6D6F-7E43-8715-9A6C2BF58A22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21">
            <a:extLst>
              <a:ext uri="{FF2B5EF4-FFF2-40B4-BE49-F238E27FC236}">
                <a16:creationId xmlns:a16="http://schemas.microsoft.com/office/drawing/2014/main" id="{D5D3EC2F-7B9F-0D4F-B5B9-E23034A23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1BB3811F-5FB4-9A4D-A5EA-3D5E83D378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16C21D-C47C-8E49-8ABF-DE72CA198984}"/>
              </a:ext>
            </a:extLst>
          </p:cNvPr>
          <p:cNvSpPr txBox="1"/>
          <p:nvPr userDrawn="1"/>
        </p:nvSpPr>
        <p:spPr>
          <a:xfrm rot="16200000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ru-RU" sz="1800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FBA60E-9DD6-E54E-A6C9-CFA5BB21B4C1}"/>
              </a:ext>
            </a:extLst>
          </p:cNvPr>
          <p:cNvCxnSpPr/>
          <p:nvPr userDrawn="1"/>
        </p:nvCxnSpPr>
        <p:spPr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4C167B5-CF88-8F40-A4B5-CA8730DFE560}"/>
              </a:ext>
            </a:extLst>
          </p:cNvPr>
          <p:cNvSpPr txBox="1"/>
          <p:nvPr userDrawn="1"/>
        </p:nvSpPr>
        <p:spPr>
          <a:xfrm rot="16200000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1600" spc="100" baseline="0" dirty="0" err="1">
                <a:solidFill>
                  <a:schemeClr val="bg1"/>
                </a:solidFill>
              </a:rPr>
              <a:t>РАНХиГС</a:t>
            </a:r>
            <a:endParaRPr lang="ru-RU" sz="1600" spc="1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7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64B41069-4AAD-8340-8EFB-180ACA586F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7727723-4074-B843-AE36-885B2303F4F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95950-E595-F342-9D21-3C47BD20DFED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8ECB9-5CD4-CC42-91B8-0D89C488BB7E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CD2E3BB0-99F5-1045-9ADB-5FF98D234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503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4">
          <p15:clr>
            <a:srgbClr val="FBAE40"/>
          </p15:clr>
        </p15:guide>
        <p15:guide id="3" pos="4082">
          <p15:clr>
            <a:srgbClr val="FBAE40"/>
          </p15:clr>
        </p15:guide>
        <p15:guide id="4" orient="horz" pos="3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B72F114E-335E-2040-801E-3C7EC39A3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3B94890-3C49-7044-A8F0-B3DB12C28D12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A9BBD-B777-C149-9777-05247593E1E0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C569F4-D248-7041-9278-341700D6083F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0044" y="1119505"/>
            <a:ext cx="9720263" cy="2381521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4" y="3592866"/>
            <a:ext cx="9720263" cy="1651546"/>
          </a:xfrm>
        </p:spPr>
        <p:txBody>
          <a:bodyPr>
            <a:normAutofit/>
          </a:bodyPr>
          <a:lstStyle>
            <a:lvl1pPr marL="0" indent="0" algn="l">
              <a:buNone/>
              <a:defRPr sz="2400" b="1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FABD-BCBD-544A-9118-89D15D7C2332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A031F8E3-48A7-4044-944A-7FEEE130F6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C740624-9786-3F40-BE2D-E443C76C8EC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EFE944-F30B-544E-B5A4-8FA81A6D7A96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5D4700-313E-CB48-82C9-205F0B4F41D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919197"/>
            <a:ext cx="8649708" cy="535138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1303" y="2751909"/>
            <a:ext cx="6696892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accent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B5067-034C-ED4C-9B2B-00BE7ADE8DA8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7AD485B-A56F-E148-9785-EA3C38C11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91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174A10-18C0-D846-8F03-C9CC6AC7354A}"/>
              </a:ext>
            </a:extLst>
          </p:cNvPr>
          <p:cNvSpPr/>
          <p:nvPr userDrawn="1"/>
        </p:nvSpPr>
        <p:spPr>
          <a:xfrm>
            <a:off x="0" y="0"/>
            <a:ext cx="12960350" cy="684053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00547" y="2269024"/>
            <a:ext cx="6871063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6C5C-8715-4349-9C7D-F129E2D2F817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Прямоугольник 4">
            <a:extLst>
              <a:ext uri="{FF2B5EF4-FFF2-40B4-BE49-F238E27FC236}">
                <a16:creationId xmlns:a16="http://schemas.microsoft.com/office/drawing/2014/main" id="{6863F21F-0FD5-0D4F-9EDF-1CEFC7A813EE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E003E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584FD3-82FB-1645-920D-FB8B68AFF8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28"/>
          <a:stretch/>
        </p:blipFill>
        <p:spPr>
          <a:xfrm>
            <a:off x="10684390" y="-1"/>
            <a:ext cx="1950721" cy="9761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56C3D01-CF25-E947-ABB7-B55A2D418229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2023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CAB093-8887-BF49-8EA5-92B2D72B9517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30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E42B6E17-3CA0-A44E-A15A-7A8C6D151F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CAE1ECE3-AE58-EF4B-9404-CEF7D3739127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C5649B-D563-7A42-ADA0-AC0ECE1EBBD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4F3F24-E8BA-7348-890A-4EB2A401046B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576679" cy="714358"/>
          </a:xfrm>
        </p:spPr>
        <p:txBody>
          <a:bodyPr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B2D4-E0FF-0948-BCEC-0F713D78CA44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35B661-A620-6B4A-8A9C-FCEE63525CAE}"/>
              </a:ext>
            </a:extLst>
          </p:cNvPr>
          <p:cNvSpPr txBox="1">
            <a:spLocks/>
          </p:cNvSpPr>
          <p:nvPr userDrawn="1"/>
        </p:nvSpPr>
        <p:spPr>
          <a:xfrm>
            <a:off x="-33970" y="266377"/>
            <a:ext cx="93756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22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9">
            <a:extLst>
              <a:ext uri="{FF2B5EF4-FFF2-40B4-BE49-F238E27FC236}">
                <a16:creationId xmlns:a16="http://schemas.microsoft.com/office/drawing/2014/main" id="{00F513B3-241A-5644-9CD0-08969C8509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DB0A6DB-F31A-A343-BF05-360492CB83BF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384103-0CD4-E641-A9AE-B808169DCE7C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19AD7C-9E4C-BC47-9C84-6A2E4F3FD078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772664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3EC4-AEDB-A546-B9B7-585538AAD3C7}" type="datetime1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0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82FB6434-E9A9-A141-89AC-B38A0E207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D954ACBC-1461-8F49-8A62-25BE7C807B19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5D89A-CBD9-1747-8A24-211A119C1CB5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87A918-407B-4D42-98BB-5B3D0F5839E2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0000" y="864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6139-3C51-544D-A275-589F7A7E6369}" type="datetime1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8383605" y="1674796"/>
            <a:ext cx="3638348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7329FE-F5D1-374D-B109-65B84655D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263CFD3C-F777-DA4D-BC37-116E29B7A220}"/>
              </a:ext>
            </a:extLst>
          </p:cNvPr>
          <p:cNvSpPr/>
          <p:nvPr userDrawn="1"/>
        </p:nvSpPr>
        <p:spPr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772282-7CE5-9B49-B848-BF7E6632BBB4}"/>
              </a:ext>
            </a:extLst>
          </p:cNvPr>
          <p:cNvSpPr txBox="1"/>
          <p:nvPr userDrawn="1"/>
        </p:nvSpPr>
        <p:spPr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2023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7AA82A-8CAD-7945-8DF4-19C7F478AB03}"/>
              </a:ext>
            </a:extLst>
          </p:cNvPr>
          <p:cNvCxnSpPr/>
          <p:nvPr userDrawn="1"/>
        </p:nvCxnSpPr>
        <p:spPr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19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0995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2F27-2E9A-5E43-AA18-A5B944132F59}" type="datetime1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4391C-B8C0-B24A-A837-3162674174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7FAB26-A65D-A241-B811-CFF044D18B1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701910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79F780C-3DBF-7240-9736-987FCF93B284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9701349" y="1674796"/>
            <a:ext cx="2321062" cy="425436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65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900000"/>
            <a:ext cx="9576679" cy="7143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1820976"/>
            <a:ext cx="11205726" cy="43402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4" y="7084883"/>
            <a:ext cx="291607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57F375-12B8-4849-BF4D-9AACA101A6E6}" type="datetime1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0567" y="7084884"/>
            <a:ext cx="437411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463" y="266377"/>
            <a:ext cx="73813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D4391C-B8C0-B24A-A837-3162674174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60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73" r:id="rId3"/>
    <p:sldLayoutId id="2147483689" r:id="rId4"/>
    <p:sldLayoutId id="2147483690" r:id="rId5"/>
    <p:sldLayoutId id="2147483674" r:id="rId6"/>
    <p:sldLayoutId id="2147483681" r:id="rId7"/>
    <p:sldLayoutId id="2147483686" r:id="rId8"/>
    <p:sldLayoutId id="2147483687" r:id="rId9"/>
    <p:sldLayoutId id="2147483688" r:id="rId10"/>
    <p:sldLayoutId id="2147483675" r:id="rId11"/>
    <p:sldLayoutId id="2147483678" r:id="rId12"/>
    <p:sldLayoutId id="2147483684" r:id="rId13"/>
    <p:sldLayoutId id="2147483695" r:id="rId14"/>
    <p:sldLayoutId id="2147483696" r:id="rId15"/>
  </p:sldLayoutIdLst>
  <p:hf hdr="0" ftr="0" dt="0"/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2114" rtl="0" eaLnBrk="1" latinLnBrk="0" hangingPunct="1">
        <a:lnSpc>
          <a:spcPct val="100000"/>
        </a:lnSpc>
        <a:spcBef>
          <a:spcPts val="998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2114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rgbClr val="6D6D6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54" userDrawn="1">
          <p15:clr>
            <a:srgbClr val="F26B43"/>
          </p15:clr>
        </p15:guide>
        <p15:guide id="2" pos="4082" userDrawn="1">
          <p15:clr>
            <a:srgbClr val="F26B43"/>
          </p15:clr>
        </p15:guide>
        <p15:guide id="3" orient="horz" pos="385" userDrawn="1">
          <p15:clr>
            <a:srgbClr val="F26B43"/>
          </p15:clr>
        </p15:guide>
        <p15:guide id="4" orient="horz" pos="3969" userDrawn="1">
          <p15:clr>
            <a:srgbClr val="F26B43"/>
          </p15:clr>
        </p15:guide>
        <p15:guide id="5" pos="567" userDrawn="1">
          <p15:clr>
            <a:srgbClr val="F26B43"/>
          </p15:clr>
        </p15:guide>
        <p15:guide id="6" pos="76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5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15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15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15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16.svg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54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1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15.pn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e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jpe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svg"/><Relationship Id="rId3" Type="http://schemas.openxmlformats.org/officeDocument/2006/relationships/image" Target="../media/image15.png"/><Relationship Id="rId7" Type="http://schemas.openxmlformats.org/officeDocument/2006/relationships/image" Target="../media/image76.png"/><Relationship Id="rId12" Type="http://schemas.openxmlformats.org/officeDocument/2006/relationships/image" Target="../media/image81.sv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85.svg"/><Relationship Id="rId20" Type="http://schemas.openxmlformats.org/officeDocument/2006/relationships/image" Target="../media/image89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16.svg"/><Relationship Id="rId9" Type="http://schemas.openxmlformats.org/officeDocument/2006/relationships/image" Target="../media/image78.png"/><Relationship Id="rId14" Type="http://schemas.openxmlformats.org/officeDocument/2006/relationships/image" Target="../media/image8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0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3.sv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8DF474-32EF-47A6-B0F7-DE38323A78D6}"/>
              </a:ext>
            </a:extLst>
          </p:cNvPr>
          <p:cNvGrpSpPr/>
          <p:nvPr/>
        </p:nvGrpSpPr>
        <p:grpSpPr>
          <a:xfrm rot="10800000">
            <a:off x="8087804" y="826159"/>
            <a:ext cx="9045707" cy="2847468"/>
            <a:chOff x="-1197546" y="3176090"/>
            <a:chExt cx="9045707" cy="2847468"/>
          </a:xfrm>
          <a:solidFill>
            <a:srgbClr val="E6E6E6"/>
          </a:solidFill>
        </p:grpSpPr>
        <p:sp>
          <p:nvSpPr>
            <p:cNvPr id="64" name="Параллелограмм 63">
              <a:extLst>
                <a:ext uri="{FF2B5EF4-FFF2-40B4-BE49-F238E27FC236}">
                  <a16:creationId xmlns:a16="http://schemas.microsoft.com/office/drawing/2014/main" id="{D674FA1E-9AD4-42EE-988C-54094DDA1D1C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Прямоугольный треугольник 64">
              <a:extLst>
                <a:ext uri="{FF2B5EF4-FFF2-40B4-BE49-F238E27FC236}">
                  <a16:creationId xmlns:a16="http://schemas.microsoft.com/office/drawing/2014/main" id="{E92EB7B0-5AB2-4CE0-ACED-8B7CB278471F}"/>
                </a:ext>
              </a:extLst>
            </p:cNvPr>
            <p:cNvSpPr/>
            <p:nvPr/>
          </p:nvSpPr>
          <p:spPr>
            <a:xfrm rot="5400000">
              <a:off x="5478790" y="3654186"/>
              <a:ext cx="2847468" cy="1891275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984DF41-E0F2-4654-9C16-906899C51C24}"/>
              </a:ext>
            </a:extLst>
          </p:cNvPr>
          <p:cNvGrpSpPr/>
          <p:nvPr/>
        </p:nvGrpSpPr>
        <p:grpSpPr>
          <a:xfrm rot="10800000">
            <a:off x="8899422" y="827747"/>
            <a:ext cx="9045708" cy="2847468"/>
            <a:chOff x="-1197546" y="3176090"/>
            <a:chExt cx="9045708" cy="2847468"/>
          </a:xfrm>
        </p:grpSpPr>
        <p:sp>
          <p:nvSpPr>
            <p:cNvPr id="60" name="Параллелограмм 59">
              <a:extLst>
                <a:ext uri="{FF2B5EF4-FFF2-40B4-BE49-F238E27FC236}">
                  <a16:creationId xmlns:a16="http://schemas.microsoft.com/office/drawing/2014/main" id="{475F715C-05AB-40D2-894F-CBCA3C1861F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Прямоугольный треугольник 60">
              <a:extLst>
                <a:ext uri="{FF2B5EF4-FFF2-40B4-BE49-F238E27FC236}">
                  <a16:creationId xmlns:a16="http://schemas.microsoft.com/office/drawing/2014/main" id="{19B47058-3664-4D8F-B682-EFE15A86C93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B457D81-0FD8-4296-9E85-8180F41A8C3A}"/>
              </a:ext>
            </a:extLst>
          </p:cNvPr>
          <p:cNvGrpSpPr/>
          <p:nvPr/>
        </p:nvGrpSpPr>
        <p:grpSpPr>
          <a:xfrm>
            <a:off x="-814175" y="-533291"/>
            <a:ext cx="4870050" cy="3907249"/>
            <a:chOff x="2182954" y="-53163"/>
            <a:chExt cx="4297222" cy="3661143"/>
          </a:xfrm>
          <a:solidFill>
            <a:srgbClr val="E6E6E6"/>
          </a:solidFill>
        </p:grpSpPr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2B708459-D876-419D-8B2A-AF77AC0687F3}"/>
                </a:ext>
              </a:extLst>
            </p:cNvPr>
            <p:cNvSpPr/>
            <p:nvPr/>
          </p:nvSpPr>
          <p:spPr>
            <a:xfrm rot="5400000">
              <a:off x="3599691" y="727495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Прямоугольный треугольник 56">
              <a:extLst>
                <a:ext uri="{FF2B5EF4-FFF2-40B4-BE49-F238E27FC236}">
                  <a16:creationId xmlns:a16="http://schemas.microsoft.com/office/drawing/2014/main" id="{D9C96618-2443-4734-8E3B-5C805B53B138}"/>
                </a:ext>
              </a:extLst>
            </p:cNvPr>
            <p:cNvSpPr/>
            <p:nvPr/>
          </p:nvSpPr>
          <p:spPr>
            <a:xfrm rot="16200000">
              <a:off x="1455458" y="674333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84B77FF-42D5-44D1-8013-CC3408A1EACB}"/>
              </a:ext>
            </a:extLst>
          </p:cNvPr>
          <p:cNvCxnSpPr>
            <a:cxnSpLocks/>
          </p:cNvCxnSpPr>
          <p:nvPr/>
        </p:nvCxnSpPr>
        <p:spPr>
          <a:xfrm flipV="1">
            <a:off x="5073463" y="1701851"/>
            <a:ext cx="1501648" cy="3975283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3D5D7D-92F9-4BC2-9698-F8B60697E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842795" y="750538"/>
            <a:ext cx="2027469" cy="5421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BB460F-7BDD-4D7A-B829-37901165E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29" y="1217969"/>
            <a:ext cx="6752725" cy="45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BD89C56B-381F-464C-ABFF-9B1915BEE3B4}"/>
              </a:ext>
            </a:extLst>
          </p:cNvPr>
          <p:cNvSpPr/>
          <p:nvPr/>
        </p:nvSpPr>
        <p:spPr>
          <a:xfrm rot="10800000">
            <a:off x="6897888" y="1184556"/>
            <a:ext cx="1537749" cy="46209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35343C77-7713-4174-84FA-9F37B47405E4}"/>
              </a:ext>
            </a:extLst>
          </p:cNvPr>
          <p:cNvCxnSpPr>
            <a:cxnSpLocks/>
          </p:cNvCxnSpPr>
          <p:nvPr/>
        </p:nvCxnSpPr>
        <p:spPr>
          <a:xfrm flipV="1">
            <a:off x="6169870" y="-227834"/>
            <a:ext cx="2111572" cy="5997798"/>
          </a:xfrm>
          <a:prstGeom prst="line">
            <a:avLst/>
          </a:prstGeom>
          <a:ln w="76200"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7E95C11-7C96-4583-B5BC-1619AE151F5C}"/>
              </a:ext>
            </a:extLst>
          </p:cNvPr>
          <p:cNvGrpSpPr/>
          <p:nvPr/>
        </p:nvGrpSpPr>
        <p:grpSpPr>
          <a:xfrm>
            <a:off x="-2032506" y="3327857"/>
            <a:ext cx="9102046" cy="3067893"/>
            <a:chOff x="-899257" y="3375624"/>
            <a:chExt cx="8928142" cy="2846508"/>
          </a:xfrm>
        </p:grpSpPr>
        <p:sp>
          <p:nvSpPr>
            <p:cNvPr id="17" name="Параллелограмм 16">
              <a:extLst>
                <a:ext uri="{FF2B5EF4-FFF2-40B4-BE49-F238E27FC236}">
                  <a16:creationId xmlns:a16="http://schemas.microsoft.com/office/drawing/2014/main" id="{961A138D-10F3-4383-AD01-1937038D5F6D}"/>
                </a:ext>
              </a:extLst>
            </p:cNvPr>
            <p:cNvSpPr/>
            <p:nvPr/>
          </p:nvSpPr>
          <p:spPr>
            <a:xfrm>
              <a:off x="-899257" y="3381927"/>
              <a:ext cx="8679617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Прямоугольный треугольник 30">
              <a:extLst>
                <a:ext uri="{FF2B5EF4-FFF2-40B4-BE49-F238E27FC236}">
                  <a16:creationId xmlns:a16="http://schemas.microsoft.com/office/drawing/2014/main" id="{132BF946-318A-4426-B6C3-08427964626C}"/>
                </a:ext>
              </a:extLst>
            </p:cNvPr>
            <p:cNvSpPr/>
            <p:nvPr/>
          </p:nvSpPr>
          <p:spPr>
            <a:xfrm rot="5400000">
              <a:off x="6131530" y="4287568"/>
              <a:ext cx="2809300" cy="985411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4E694-B4BE-4647-B02E-5553DD8C6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674" y="4137724"/>
            <a:ext cx="5461348" cy="15156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>
                <a:latin typeface="Roboto bold" panose="02000000000000000000" pitchFamily="2" charset="0"/>
                <a:ea typeface="Roboto bold" panose="02000000000000000000" pitchFamily="2" charset="0"/>
              </a:rPr>
              <a:t>Презентация компании</a:t>
            </a:r>
            <a:b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4800" dirty="0">
                <a:latin typeface="Roboto bold" panose="02000000000000000000" pitchFamily="2" charset="0"/>
                <a:ea typeface="Roboto bold" panose="02000000000000000000" pitchFamily="2" charset="0"/>
              </a:rPr>
              <a:t>КиКГЕОСТРОЙ</a:t>
            </a:r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58BAA46-E170-45A4-ABDE-03EE4620FA7C}"/>
              </a:ext>
            </a:extLst>
          </p:cNvPr>
          <p:cNvCxnSpPr>
            <a:cxnSpLocks/>
          </p:cNvCxnSpPr>
          <p:nvPr/>
        </p:nvCxnSpPr>
        <p:spPr>
          <a:xfrm flipV="1">
            <a:off x="6236538" y="1209103"/>
            <a:ext cx="2192963" cy="6667554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90384"/>
            <a:ext cx="2769670" cy="171316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7002" y="1962136"/>
            <a:ext cx="26439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Отделочные работы стен, полов, потолков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Фильтр-вентиляционные установки улавливания сварочных газов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Замена освещения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C516F9-8DFD-4B64-A211-6E50D63C50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69" r="4693" b="180"/>
          <a:stretch/>
        </p:blipFill>
        <p:spPr>
          <a:xfrm>
            <a:off x="4238624" y="1884308"/>
            <a:ext cx="4152901" cy="37238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A843DB-02CB-4A20-AC59-D3A60F2F1C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3375"/>
          <a:stretch/>
        </p:blipFill>
        <p:spPr>
          <a:xfrm>
            <a:off x="8643925" y="1884307"/>
            <a:ext cx="4112715" cy="37238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7F48D0-7C85-48BA-BC7D-C368B0D08BB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82" b="16116"/>
          <a:stretch/>
        </p:blipFill>
        <p:spPr>
          <a:xfrm>
            <a:off x="1196975" y="3767207"/>
            <a:ext cx="2789248" cy="18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16552" y="1809279"/>
            <a:ext cx="334258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4-х железнодорожных внутрицеховых путей с присоединением к уличной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системе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</a:t>
            </a:r>
            <a:r>
              <a:rPr lang="ru-RU" sz="1200" dirty="0" err="1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поддомкратных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фундаментов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лотков в полу с организацией электрических и воздушных магистралей технологического энергоснабжения</a:t>
            </a:r>
            <a:b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автоматических въездных ворот с автоматикой блокировки одновременного открытия для исключения сквозняков в сварочном пролете</a:t>
            </a:r>
            <a:b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Расширение сети магистралей подачи сжатого воздуха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C0EF122-A2A7-489D-92B6-E554AD58E5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742" b="8612"/>
          <a:stretch/>
        </p:blipFill>
        <p:spPr>
          <a:xfrm>
            <a:off x="4728631" y="1805272"/>
            <a:ext cx="3595238" cy="374547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F6C0B21-37D3-4CBD-8603-789D56BA7F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47" t="4136" r="24917"/>
          <a:stretch/>
        </p:blipFill>
        <p:spPr>
          <a:xfrm>
            <a:off x="8512939" y="1813332"/>
            <a:ext cx="3595238" cy="3737414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ECB9182-6FFA-496C-9026-70525F8BC62E}"/>
              </a:ext>
            </a:extLst>
          </p:cNvPr>
          <p:cNvSpPr/>
          <p:nvPr/>
        </p:nvSpPr>
        <p:spPr>
          <a:xfrm>
            <a:off x="1216552" y="1805271"/>
            <a:ext cx="3323009" cy="3745475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302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90384"/>
            <a:ext cx="2138898" cy="198190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345130" y="1996873"/>
            <a:ext cx="20103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Замена системы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приточно</a:t>
            </a: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-вытяжной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вентиляции с функцией отопления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системы подачи сжатого воздуха к рабочим местам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0AFCF9A-6A7B-4B86-A508-AF64415BD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6917" y="1890384"/>
            <a:ext cx="4880802" cy="366060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D757629-AE95-4D44-B94E-53196D1CC0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6496" y="1890384"/>
            <a:ext cx="2745452" cy="366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62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CA6651-A388-43D0-A219-896A42B1B7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984" r="5843"/>
          <a:stretch/>
        </p:blipFill>
        <p:spPr>
          <a:xfrm>
            <a:off x="7702908" y="1870045"/>
            <a:ext cx="2235345" cy="367173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EF1B749-F23B-4789-9FC1-DDA320B819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38" r="14726"/>
          <a:stretch/>
        </p:blipFill>
        <p:spPr>
          <a:xfrm>
            <a:off x="10255406" y="1870045"/>
            <a:ext cx="2235378" cy="36699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DE97A31-6DC1-4708-BF97-5D27346877A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279" t="13180" r="23934" b="15249"/>
          <a:stretch/>
        </p:blipFill>
        <p:spPr>
          <a:xfrm>
            <a:off x="5150410" y="1875529"/>
            <a:ext cx="2235345" cy="367278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2654736-BA9A-4635-B323-696B4CC20E8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2577" r="11675" b="15753"/>
          <a:stretch/>
        </p:blipFill>
        <p:spPr>
          <a:xfrm>
            <a:off x="1206500" y="3651894"/>
            <a:ext cx="3626757" cy="18992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A05858D-550F-48A8-8FA9-9CBC3FB98E7C}"/>
              </a:ext>
            </a:extLst>
          </p:cNvPr>
          <p:cNvSpPr txBox="1"/>
          <p:nvPr/>
        </p:nvSpPr>
        <p:spPr>
          <a:xfrm>
            <a:off x="1273260" y="2051469"/>
            <a:ext cx="36167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систем технологического резервированного  электропитания всех потребителей </a:t>
            </a:r>
            <a:b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12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Обеспечение производства структурированной кабельной сетью 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25BD21D-0D2E-41E3-A647-75444E8241FB}"/>
              </a:ext>
            </a:extLst>
          </p:cNvPr>
          <p:cNvSpPr/>
          <p:nvPr/>
        </p:nvSpPr>
        <p:spPr>
          <a:xfrm>
            <a:off x="1216552" y="1890383"/>
            <a:ext cx="3616705" cy="150055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55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3239" y="1928141"/>
            <a:ext cx="4828867" cy="134280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3240" y="2007571"/>
            <a:ext cx="48288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Ремонт полов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стройство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межпролетной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перегородки </a:t>
            </a:r>
          </a:p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внутрицеховых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жд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путей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смотровой ямы с фундаментами под домкраты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АБК внутри цеха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амена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освещения</a:t>
            </a:r>
          </a:p>
          <a:p>
            <a:pPr marL="171450" indent="-171450" defTabSz="914400">
              <a:buFont typeface="Wingdings" panose="05000000000000000000" pitchFamily="2" charset="2"/>
              <a:buChar char="§"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33AADB7-843E-40B1-9C9E-A12503FCF0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11"/>
          <a:stretch/>
        </p:blipFill>
        <p:spPr>
          <a:xfrm>
            <a:off x="1206500" y="3346335"/>
            <a:ext cx="4845606" cy="23004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82E7B8B-6154-431F-89FA-604BA928C65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43" r="23878"/>
          <a:stretch/>
        </p:blipFill>
        <p:spPr>
          <a:xfrm>
            <a:off x="6233986" y="1932229"/>
            <a:ext cx="5757299" cy="371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55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3239" y="1841008"/>
            <a:ext cx="4109395" cy="184922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FE6A196-B274-422A-B0EE-39B82C1C8444}"/>
              </a:ext>
            </a:extLst>
          </p:cNvPr>
          <p:cNvSpPr txBox="1"/>
          <p:nvPr/>
        </p:nvSpPr>
        <p:spPr>
          <a:xfrm>
            <a:off x="1223239" y="2374999"/>
            <a:ext cx="3901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Общестроительные и отделочные работы административно-бытового комплекса 8 цеха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068F8F-4023-4139-A652-DAA47C3ECA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755" y="1839453"/>
            <a:ext cx="4101924" cy="18498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02D3CA-02E2-4BCC-B0AC-3887777B3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3239" y="3786423"/>
            <a:ext cx="4109396" cy="18492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6259670-45F2-49D2-8E79-3A326DDDF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6755" y="3785251"/>
            <a:ext cx="4112000" cy="18504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6D5234-6268-432F-8407-B7E5CA2164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2799" y="1845107"/>
            <a:ext cx="1705995" cy="379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9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70465" y="1911751"/>
            <a:ext cx="476363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Проектирование и строительство железнодорожных путей от испытательного центра до обкаточных путей с удлинением трансбордера, расположенных по адресу 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г.о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Мытищи,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ул.Колонцова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1,9 км железнодорожных путей с организацией 3 технологических тупиков,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7 стрелочных переводов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3 автомобильных переездов реконструкция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ынос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реконструкция инженерных сетей водопровода, канализации, теплосети, газовой сети, кабельных линий электроснабжения в пятне застройки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4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нос зданий и сооружений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27186" y="1838324"/>
            <a:ext cx="5097414" cy="379095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64D4E4-0FA7-4B04-9666-43AF635FD5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000" t="18633" r="6834" b="3072"/>
          <a:stretch/>
        </p:blipFill>
        <p:spPr>
          <a:xfrm>
            <a:off x="9486901" y="3839582"/>
            <a:ext cx="2695574" cy="180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A5F8270-F201-4C8C-AAD3-A069267D8C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918" r="3250"/>
          <a:stretch/>
        </p:blipFill>
        <p:spPr>
          <a:xfrm>
            <a:off x="9467852" y="1837389"/>
            <a:ext cx="2714623" cy="1800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FB230A4-F361-4199-B719-894A59922A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55" t="8507" r="8501" b="1978"/>
          <a:stretch/>
        </p:blipFill>
        <p:spPr>
          <a:xfrm>
            <a:off x="6635752" y="1838324"/>
            <a:ext cx="2617016" cy="38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47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23239" y="2215835"/>
            <a:ext cx="360948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Галического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фанерного комбината»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Июль 2020 г. – июнь 2021 г. работы по строительству корпусов склада готовой продукции и главного производственного корпуса, комбината по производству фанеры в г. Галич Костромской области.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Склад готовой продукции площадью     13 900 м2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Главный производственный корпус площадью 45 640 м2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028619" y="1814838"/>
            <a:ext cx="3998720" cy="390909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Placeholder 20">
            <a:extLst>
              <a:ext uri="{FF2B5EF4-FFF2-40B4-BE49-F238E27FC236}">
                <a16:creationId xmlns:a16="http://schemas.microsoft.com/office/drawing/2014/main" id="{27AEDD81-BFDC-42F0-87CE-AB400A39B4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909" b="11909"/>
          <a:stretch/>
        </p:blipFill>
        <p:spPr>
          <a:xfrm>
            <a:off x="8797236" y="1801057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F67C0A2-2230-4066-9078-203F802B33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909" b="11909"/>
          <a:stretch/>
        </p:blipFill>
        <p:spPr>
          <a:xfrm>
            <a:off x="8797236" y="3834524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7" name="Picture Placeholder 20">
            <a:extLst>
              <a:ext uri="{FF2B5EF4-FFF2-40B4-BE49-F238E27FC236}">
                <a16:creationId xmlns:a16="http://schemas.microsoft.com/office/drawing/2014/main" id="{C29A81B6-03A0-48A7-B7B4-8A93C7B947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648" r="8648"/>
          <a:stretch/>
        </p:blipFill>
        <p:spPr>
          <a:xfrm>
            <a:off x="5353670" y="1814839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48" name="Picture Placeholder 20">
            <a:extLst>
              <a:ext uri="{FF2B5EF4-FFF2-40B4-BE49-F238E27FC236}">
                <a16:creationId xmlns:a16="http://schemas.microsoft.com/office/drawing/2014/main" id="{13F0B2D0-1A8B-4CB4-8FCA-36FA5DC622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941" b="11941"/>
          <a:stretch/>
        </p:blipFill>
        <p:spPr>
          <a:xfrm>
            <a:off x="5353670" y="3831662"/>
            <a:ext cx="3319740" cy="1894643"/>
          </a:xfrm>
          <a:prstGeom prst="rect">
            <a:avLst/>
          </a:prstGeom>
          <a:ln w="28575"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96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053CE1A-4438-4735-B055-9030C6A54C8B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067295" y="2182881"/>
            <a:ext cx="649555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Станция Горный парк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Рускеала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2021 г. Строительство соединительного пути станция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Маткаселькя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– станция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Рускеала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пассажирской инфраструктуры: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Укладка дополнительного приемоотправочного пути – 600 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пассажирских деревянных платформ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Установлены опоры освещения и светильники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поворотного круга для разворота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ретро-паровоза на 180 градусов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Диаметр круга – 32 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Разработка скального грунта – 1 230 м³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Объем уложенного бетона – 923 м³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891024" y="1939846"/>
            <a:ext cx="6395601" cy="353335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Placeholder 20">
            <a:extLst>
              <a:ext uri="{FF2B5EF4-FFF2-40B4-BE49-F238E27FC236}">
                <a16:creationId xmlns:a16="http://schemas.microsoft.com/office/drawing/2014/main" id="{FADBB64A-D8E3-44C1-81CC-B689C6A77E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865" b="6865"/>
          <a:stretch/>
        </p:blipFill>
        <p:spPr>
          <a:xfrm>
            <a:off x="10181680" y="3766735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1" name="Picture Placeholder 20">
            <a:extLst>
              <a:ext uri="{FF2B5EF4-FFF2-40B4-BE49-F238E27FC236}">
                <a16:creationId xmlns:a16="http://schemas.microsoft.com/office/drawing/2014/main" id="{A4EF85DD-DDDA-4228-A6EE-C2988537E8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82" r="6182"/>
          <a:stretch/>
        </p:blipFill>
        <p:spPr>
          <a:xfrm>
            <a:off x="7434320" y="3766734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FBB5B76C-D344-4056-B265-FDEA43A90D5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865" b="6865"/>
          <a:stretch/>
        </p:blipFill>
        <p:spPr>
          <a:xfrm>
            <a:off x="7434321" y="1939845"/>
            <a:ext cx="2638147" cy="1706470"/>
          </a:xfrm>
          <a:prstGeom prst="rect">
            <a:avLst/>
          </a:prstGeom>
          <a:ln w="28575">
            <a:noFill/>
          </a:ln>
        </p:spPr>
      </p:pic>
      <p:pic>
        <p:nvPicPr>
          <p:cNvPr id="47" name="Picture Placeholder 20">
            <a:extLst>
              <a:ext uri="{FF2B5EF4-FFF2-40B4-BE49-F238E27FC236}">
                <a16:creationId xmlns:a16="http://schemas.microsoft.com/office/drawing/2014/main" id="{B89CB1C3-33E3-4043-960D-CE02C5F931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370" r="14370"/>
          <a:stretch/>
        </p:blipFill>
        <p:spPr>
          <a:xfrm>
            <a:off x="10181680" y="1939845"/>
            <a:ext cx="2638147" cy="170647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294391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32898" y="2009515"/>
            <a:ext cx="54597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производственного корпуса для размещения багажных кладовых на станции Санкт-Петербург Главный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Новый  производственный корпус с погрузочно-разгрузочными железнодорожными путями.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Багажные кладовые оснащены инженерными сетями и оборудованием: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Электрощитовая, тепловой пункт, трасса теплоснабжения – 230 м, водомерный узел, система внешнего и внутреннего освещения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Устройство технологической рампы для погрузки/выгрузки легковых автомобилей в багажные вагоны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Установлены системы приточно-вытяжной вентиляции с рекуперацией и автоматическим управлением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Проложены инженерные коммуникации водопровода и канализации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Выполнено благоустройство с автомобильными дорогами –  2 500 м²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3" y="1812009"/>
            <a:ext cx="5692408" cy="3829448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1E7E203-1751-4CE5-8FB6-A76D8EC3BD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1" r="6982"/>
          <a:stretch/>
        </p:blipFill>
        <p:spPr>
          <a:xfrm>
            <a:off x="7102620" y="1812009"/>
            <a:ext cx="5181600" cy="3829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66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D148679-7242-4A8B-A9FE-1423E9600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3513" y="-1882467"/>
            <a:ext cx="10775764" cy="9147984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517D5EB-A63A-4DD7-A7A6-25033F73FBED}"/>
              </a:ext>
            </a:extLst>
          </p:cNvPr>
          <p:cNvGrpSpPr/>
          <p:nvPr/>
        </p:nvGrpSpPr>
        <p:grpSpPr>
          <a:xfrm>
            <a:off x="-2325526" y="-99237"/>
            <a:ext cx="10562214" cy="7158462"/>
            <a:chOff x="-1197546" y="3178925"/>
            <a:chExt cx="8323112" cy="2847468"/>
          </a:xfrm>
        </p:grpSpPr>
        <p:sp>
          <p:nvSpPr>
            <p:cNvPr id="8" name="Параллелограмм 7">
              <a:extLst>
                <a:ext uri="{FF2B5EF4-FFF2-40B4-BE49-F238E27FC236}">
                  <a16:creationId xmlns:a16="http://schemas.microsoft.com/office/drawing/2014/main" id="{6D987DEA-E0FB-45B7-A054-AFC943C3D8B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:a16="http://schemas.microsoft.com/office/drawing/2014/main" id="{AA179615-62ED-4EDB-8908-AF02E3CB80C9}"/>
                </a:ext>
              </a:extLst>
            </p:cNvPr>
            <p:cNvSpPr/>
            <p:nvPr/>
          </p:nvSpPr>
          <p:spPr>
            <a:xfrm rot="5400000">
              <a:off x="4758670" y="3659496"/>
              <a:ext cx="2847468" cy="188632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id="{439266E3-477C-449F-9856-1596F11112EE}"/>
              </a:ext>
            </a:extLst>
          </p:cNvPr>
          <p:cNvSpPr/>
          <p:nvPr/>
        </p:nvSpPr>
        <p:spPr>
          <a:xfrm>
            <a:off x="5454060" y="-478907"/>
            <a:ext cx="10441172" cy="8661991"/>
          </a:xfrm>
          <a:prstGeom prst="flowChartProcess">
            <a:avLst/>
          </a:prstGeom>
          <a:solidFill>
            <a:srgbClr val="006256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A09489-2BE1-41C2-9C0D-84C1CA0F66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299733" y="448165"/>
            <a:ext cx="2027469" cy="54219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416DEAF-4586-4ADD-A45F-8CBBD6066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131" y="1477551"/>
            <a:ext cx="6253706" cy="525248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Roboto bold" panose="02000000000000000000" pitchFamily="2" charset="0"/>
                <a:ea typeface="Roboto bold" panose="02000000000000000000" pitchFamily="2" charset="0"/>
              </a:rPr>
              <a:t>Содержание:</a:t>
            </a:r>
            <a:br>
              <a:rPr lang="ru-RU" sz="28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r>
              <a:rPr lang="ru-RU" sz="2000" b="0" dirty="0">
                <a:latin typeface="Roboto Regular"/>
                <a:ea typeface="Roboto bold" panose="02000000000000000000" pitchFamily="2" charset="0"/>
              </a:rPr>
              <a:t>Структура Группы Компаний…………...………………….3</a:t>
            </a:r>
            <a:br>
              <a:rPr lang="ru-RU" sz="2000" b="0" dirty="0"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Виды деятельности………………………………………………..4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Основные показатели деятельности………………..5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Технические ресурсы…………………………………………….7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Кадровые ресурсы……………………………………………......8</a:t>
            </a:r>
            <a:b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</a:br>
            <a:r>
              <a:rPr lang="ru-RU" sz="2000" b="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Наш опыт работ…………………………………………………......9 Заказчики и партнеры</a:t>
            </a:r>
            <a:r>
              <a:rPr lang="ru-RU" sz="2000" b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…........................................</a:t>
            </a:r>
            <a:r>
              <a:rPr lang="ru-RU" sz="2000" b="0">
                <a:latin typeface="Roboto Regular"/>
                <a:ea typeface="Roboto bold" panose="02000000000000000000" pitchFamily="2" charset="0"/>
              </a:rPr>
              <a:t>39</a:t>
            </a:r>
            <a:br>
              <a:rPr lang="ru-RU" sz="3200" dirty="0">
                <a:solidFill>
                  <a:schemeClr val="bg1"/>
                </a:solidFill>
              </a:rPr>
            </a:br>
            <a:br>
              <a:rPr lang="ru-RU" sz="3200" dirty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225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38150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Placeholder 20">
            <a:extLst>
              <a:ext uri="{FF2B5EF4-FFF2-40B4-BE49-F238E27FC236}">
                <a16:creationId xmlns:a16="http://schemas.microsoft.com/office/drawing/2014/main" id="{78B99D39-38EB-43DF-9639-9B6E61DC65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95" r="3295"/>
          <a:stretch/>
        </p:blipFill>
        <p:spPr>
          <a:xfrm>
            <a:off x="8785152" y="2319675"/>
            <a:ext cx="3739110" cy="3001293"/>
          </a:xfrm>
          <a:prstGeom prst="rect">
            <a:avLst/>
          </a:prstGeom>
          <a:ln w="28575">
            <a:noFill/>
          </a:ln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506515" y="2419176"/>
            <a:ext cx="2895105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здания ПБК, базы РТУ, СЦБ на ст.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Кушелевка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 Октябрьской железной дороги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Июль 2020 г. – март 2021 г. Завершены строительство зданий 2 400 м2 , отделочные работы, инженерные сети, благоустройство.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89791" y="2319675"/>
            <a:ext cx="3183857" cy="3001293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D67AFE2E-2F22-49F1-95FA-A225828395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746" r="10746"/>
          <a:stretch/>
        </p:blipFill>
        <p:spPr>
          <a:xfrm>
            <a:off x="4759845" y="2319676"/>
            <a:ext cx="3739110" cy="3001293"/>
          </a:xfrm>
          <a:prstGeom prst="rect">
            <a:avLst/>
          </a:prstGeom>
          <a:ln w="28575">
            <a:noFill/>
          </a:ln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DA5AC89E-09E3-4048-A6B3-3BC75CF3DDEF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E9E6E60C-67A4-4BC8-B84C-1B7FFEE7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024" y="900000"/>
            <a:ext cx="9576679" cy="714358"/>
          </a:xfrm>
        </p:spPr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</p:spTree>
    <p:extLst>
      <p:ext uri="{BB962C8B-B14F-4D97-AF65-F5344CB8AC3E}">
        <p14:creationId xmlns:p14="http://schemas.microsoft.com/office/powerpoint/2010/main" val="768791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38150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Placeholder 20">
            <a:extLst>
              <a:ext uri="{FF2B5EF4-FFF2-40B4-BE49-F238E27FC236}">
                <a16:creationId xmlns:a16="http://schemas.microsoft.com/office/drawing/2014/main" id="{78B99D39-38EB-43DF-9639-9B6E61DC65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35" t="14425" r="15524" b="11267"/>
          <a:stretch/>
        </p:blipFill>
        <p:spPr>
          <a:xfrm>
            <a:off x="8643202" y="1788608"/>
            <a:ext cx="3249853" cy="1860419"/>
          </a:xfrm>
          <a:prstGeom prst="rect">
            <a:avLst/>
          </a:prstGeom>
          <a:ln w="28575">
            <a:noFill/>
          </a:ln>
        </p:spPr>
      </p:pic>
      <p:pic>
        <p:nvPicPr>
          <p:cNvPr id="32" name="Picture Placeholder 20">
            <a:extLst>
              <a:ext uri="{FF2B5EF4-FFF2-40B4-BE49-F238E27FC236}">
                <a16:creationId xmlns:a16="http://schemas.microsoft.com/office/drawing/2014/main" id="{9466C186-574E-42E0-84A7-EF4E53382D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70" r="1743" b="1531"/>
          <a:stretch/>
        </p:blipFill>
        <p:spPr>
          <a:xfrm>
            <a:off x="8643202" y="3784002"/>
            <a:ext cx="3252414" cy="1860419"/>
          </a:xfrm>
          <a:prstGeom prst="rect">
            <a:avLst/>
          </a:prstGeom>
          <a:ln w="28575">
            <a:noFill/>
          </a:ln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067295" y="2182881"/>
            <a:ext cx="7086105" cy="3349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и расширение депо «Крюково»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 2006 г. по 2010 г. выполнен полный комплекс работ по реконструкции и расширению мотор-вагонного депо Крюково Октябрьской железной дороги, который включал в себя следующие работы: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Новое строительство цехов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Текущий ремонт второго объема ТР-2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Техническое обслуживание четвертого объема с обточкой колесных пар ТО-4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Экипировка и уборка подвижного состава ТО-2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корпуса ТР-1 с заменой всего инженерного оборудования и систем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891024" y="1782672"/>
            <a:ext cx="7348101" cy="3861749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89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1830317"/>
            <a:ext cx="54302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Станция метро Улица Народного  Ополчения 2018-2019 гг.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5342333" cy="133968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62" t="275" r="8318" b="275"/>
          <a:stretch/>
        </p:blipFill>
        <p:spPr>
          <a:xfrm>
            <a:off x="6748766" y="1770721"/>
            <a:ext cx="2942061" cy="3922568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546" b="18546"/>
          <a:stretch/>
        </p:blipFill>
        <p:spPr>
          <a:xfrm>
            <a:off x="1137841" y="3333750"/>
            <a:ext cx="5342333" cy="2362200"/>
          </a:xfrm>
          <a:prstGeom prst="rect">
            <a:avLst/>
          </a:prstGeom>
          <a:ln w="28575">
            <a:noFill/>
          </a:ln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5CD71E-9932-459C-AD1F-507ABFA2F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4" t="13599" r="50292" b="7512"/>
          <a:stretch/>
        </p:blipFill>
        <p:spPr bwMode="auto">
          <a:xfrm>
            <a:off x="9957454" y="1762100"/>
            <a:ext cx="2876755" cy="392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52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38115" y="2173494"/>
            <a:ext cx="54302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Симоновская набережная ЖК «ФОРСТ» 2021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900111" y="1830317"/>
            <a:ext cx="5899485" cy="1710126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7F64AE-1EA4-49C3-9F49-B7F53A5583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8"/>
          <a:stretch/>
        </p:blipFill>
        <p:spPr>
          <a:xfrm>
            <a:off x="6930791" y="1834030"/>
            <a:ext cx="5585059" cy="386191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287630B-A97B-4C3A-A6FA-30DAC03FB3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82" y="3779985"/>
            <a:ext cx="2871615" cy="191596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0A6CD4E-7097-420E-AB6E-AB25FD13375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1103"/>
          <a:stretch/>
        </p:blipFill>
        <p:spPr>
          <a:xfrm>
            <a:off x="891024" y="3769106"/>
            <a:ext cx="2871614" cy="191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94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91827" y="4744588"/>
            <a:ext cx="6868136" cy="93677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980808" y="1956479"/>
            <a:ext cx="54302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Комплекс зданий и сооружений ПАО «Газпром» Лахта-Центр 2017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Стена в грунте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900112" y="1830317"/>
            <a:ext cx="5500688" cy="1471964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42DC03B-2B05-4AA9-82FC-F7AF9D186F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715750" y="247717"/>
            <a:ext cx="1058799" cy="28314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7F64AE-1EA4-49C3-9F49-B7F53A5583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973" r="30623"/>
          <a:stretch/>
        </p:blipFill>
        <p:spPr>
          <a:xfrm>
            <a:off x="6529660" y="1815170"/>
            <a:ext cx="2998788" cy="379735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5EC3BB7-C85E-41CC-8020-C4DFBA717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b="24187"/>
          <a:stretch/>
        </p:blipFill>
        <p:spPr bwMode="auto">
          <a:xfrm>
            <a:off x="900112" y="3462175"/>
            <a:ext cx="5500687" cy="21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5E94DC0-335C-4F8A-829E-8EACA1DB76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566" r="23566"/>
          <a:stretch/>
        </p:blipFill>
        <p:spPr>
          <a:xfrm>
            <a:off x="9657308" y="1827130"/>
            <a:ext cx="2998788" cy="378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60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32462" y="2114295"/>
            <a:ext cx="405824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распределительных </a:t>
            </a:r>
            <a:r>
              <a:rPr lang="ru-RU" b="1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сетей </a:t>
            </a:r>
            <a:br>
              <a:rPr lang="ru-RU" b="1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ПАО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Россети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Московский регион»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2015 г. – 2023 г. Строительство распределительных сетей напряжением 0,4-10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За время сотрудничества было реализовано объектов на общую сумму более 3 млрд.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1" y="1766875"/>
            <a:ext cx="4252865" cy="3950000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6" name="Picture Placeholder 20">
            <a:extLst>
              <a:ext uri="{FF2B5EF4-FFF2-40B4-BE49-F238E27FC236}">
                <a16:creationId xmlns:a16="http://schemas.microsoft.com/office/drawing/2014/main" id="{AD2CDC66-6F72-4909-AEF2-6B4025C979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049" b="12049"/>
          <a:stretch/>
        </p:blipFill>
        <p:spPr>
          <a:xfrm>
            <a:off x="5778274" y="3788609"/>
            <a:ext cx="3378651" cy="1928266"/>
          </a:xfrm>
          <a:prstGeom prst="rect">
            <a:avLst/>
          </a:prstGeom>
          <a:ln w="28575">
            <a:noFill/>
          </a:ln>
        </p:spPr>
      </p:pic>
      <p:pic>
        <p:nvPicPr>
          <p:cNvPr id="38" name="Picture Placeholder 20">
            <a:extLst>
              <a:ext uri="{FF2B5EF4-FFF2-40B4-BE49-F238E27FC236}">
                <a16:creationId xmlns:a16="http://schemas.microsoft.com/office/drawing/2014/main" id="{2332BEBD-9C32-4484-B2DE-B173AA68DD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238" b="7238"/>
          <a:stretch/>
        </p:blipFill>
        <p:spPr>
          <a:xfrm>
            <a:off x="5778274" y="1768348"/>
            <a:ext cx="3378651" cy="1928266"/>
          </a:xfrm>
          <a:prstGeom prst="rect">
            <a:avLst/>
          </a:prstGeom>
          <a:ln w="28575">
            <a:noFill/>
          </a:ln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49" r="6449"/>
          <a:stretch/>
        </p:blipFill>
        <p:spPr>
          <a:xfrm>
            <a:off x="9310639" y="1766876"/>
            <a:ext cx="2609850" cy="3950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97481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95264" y="1830317"/>
            <a:ext cx="67790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ПС 220/110/10/6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ПС «</a:t>
            </a:r>
            <a:r>
              <a:rPr kumimoji="0" lang="ru-RU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Тураево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 2008-2010 гг. выполнен первый этап реконструкции подстанции, включающий в себя замену двух силовых трансформаторов 220/110/10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двух ячеек ОРУ-220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, выполнена реконструкция 2-х секций ЗРУ-10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2" y="1766876"/>
            <a:ext cx="6879319" cy="1642562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82" r="3282"/>
          <a:stretch/>
        </p:blipFill>
        <p:spPr>
          <a:xfrm>
            <a:off x="8614010" y="1766877"/>
            <a:ext cx="3044590" cy="3841394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Placeholder 20">
            <a:extLst>
              <a:ext uri="{FF2B5EF4-FFF2-40B4-BE49-F238E27FC236}">
                <a16:creationId xmlns:a16="http://schemas.microsoft.com/office/drawing/2014/main" id="{ED0AF22E-568D-481B-84AD-C41C3EFC54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435" b="12435"/>
          <a:stretch/>
        </p:blipFill>
        <p:spPr>
          <a:xfrm>
            <a:off x="1194992" y="3487739"/>
            <a:ext cx="6822169" cy="2120531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45348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99147" y="1692659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295265" y="1830317"/>
            <a:ext cx="34767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Реконструкция ПС 110/35/10/6 КВ «ОДИНЦОВО»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объекта начато в 2011 г. и основные работы завершены в 2014 г. со сдачей объекта Губернатору Московской области Воробьеву А.Ю.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006256"/>
              </a:solidFill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Подстанция «Одинцово</a:t>
            </a:r>
            <a:r>
              <a:rPr lang="ru-RU" sz="16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реконструировалась в несколько этапов и была построена без расширения территории на старом месте.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137843" y="1766875"/>
            <a:ext cx="3758008" cy="3841395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39" name="Picture Placeholder 20">
            <a:extLst>
              <a:ext uri="{FF2B5EF4-FFF2-40B4-BE49-F238E27FC236}">
                <a16:creationId xmlns:a16="http://schemas.microsoft.com/office/drawing/2014/main" id="{F9D75D8E-399F-4CA8-BE4F-CEC1978F2B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728" r="26728"/>
          <a:stretch/>
        </p:blipFill>
        <p:spPr>
          <a:xfrm>
            <a:off x="5579319" y="1802558"/>
            <a:ext cx="3032724" cy="3841395"/>
          </a:xfrm>
          <a:prstGeom prst="rect">
            <a:avLst/>
          </a:prstGeom>
          <a:ln w="28575">
            <a:noFill/>
          </a:ln>
        </p:spPr>
      </p:pic>
      <p:pic>
        <p:nvPicPr>
          <p:cNvPr id="38" name="Picture Placeholder 20">
            <a:extLst>
              <a:ext uri="{FF2B5EF4-FFF2-40B4-BE49-F238E27FC236}">
                <a16:creationId xmlns:a16="http://schemas.microsoft.com/office/drawing/2014/main" id="{C8537D2E-C5DC-421F-B62A-18FA3A9E30A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627" t="1917" r="42112" b="80"/>
          <a:stretch/>
        </p:blipFill>
        <p:spPr>
          <a:xfrm>
            <a:off x="9295512" y="1807736"/>
            <a:ext cx="3032725" cy="383621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920265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399147" y="1618397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-335919" y="4362725"/>
            <a:ext cx="9914461" cy="1225285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Заказчики и партнеры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4CB00B58-5105-4814-B7C2-A613B5D13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1072" y="3371121"/>
            <a:ext cx="881623" cy="878388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17939357-4A76-4DAE-B765-838D439417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2" y="1820729"/>
            <a:ext cx="2603788" cy="854911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521A1905-656E-425E-BE6B-C9EFA8CF4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575958"/>
            <a:ext cx="214312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D8AA0FE3-8F21-442D-833A-9892C7011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87" y="3027387"/>
            <a:ext cx="2288562" cy="112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ED12FD84-0794-4A9E-B210-90A323D39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4787898"/>
            <a:ext cx="1488395" cy="66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9641873F-3C2D-49A9-8DB2-F5E8D1D1B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355" y="4902319"/>
            <a:ext cx="1342233" cy="41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2143E1-1952-4283-B80A-AF815D4AFB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17176" y="2024500"/>
            <a:ext cx="2728717" cy="7891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17315FA-071E-499D-B95D-334F7857C1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31288" y="2125933"/>
            <a:ext cx="1743075" cy="47625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77CA380-071F-426D-A735-80D2C96A63A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46151" y="2105025"/>
            <a:ext cx="1991107" cy="6959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8B441F-C781-49CE-A264-4DFEB957661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6919"/>
          <a:stretch/>
        </p:blipFill>
        <p:spPr>
          <a:xfrm>
            <a:off x="7042298" y="4582385"/>
            <a:ext cx="2505075" cy="79383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AB06B95-88EB-4182-BA3A-0050673D0DA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8718"/>
          <a:stretch/>
        </p:blipFill>
        <p:spPr>
          <a:xfrm>
            <a:off x="4079875" y="4673460"/>
            <a:ext cx="1997075" cy="8137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8D620D-2537-48F0-A003-671D4DF0BB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13563" y="3726802"/>
            <a:ext cx="2916238" cy="3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84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8A8DF474-32EF-47A6-B0F7-DE38323A78D6}"/>
              </a:ext>
            </a:extLst>
          </p:cNvPr>
          <p:cNvGrpSpPr/>
          <p:nvPr/>
        </p:nvGrpSpPr>
        <p:grpSpPr>
          <a:xfrm rot="10800000">
            <a:off x="8087803" y="1995741"/>
            <a:ext cx="9045708" cy="2847468"/>
            <a:chOff x="-1197546" y="3176090"/>
            <a:chExt cx="9045708" cy="2847468"/>
          </a:xfrm>
          <a:solidFill>
            <a:srgbClr val="E6E6E6"/>
          </a:solidFill>
        </p:grpSpPr>
        <p:sp>
          <p:nvSpPr>
            <p:cNvPr id="64" name="Параллелограмм 63">
              <a:extLst>
                <a:ext uri="{FF2B5EF4-FFF2-40B4-BE49-F238E27FC236}">
                  <a16:creationId xmlns:a16="http://schemas.microsoft.com/office/drawing/2014/main" id="{D674FA1E-9AD4-42EE-988C-54094DDA1D1C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ый треугольник 64">
              <a:extLst>
                <a:ext uri="{FF2B5EF4-FFF2-40B4-BE49-F238E27FC236}">
                  <a16:creationId xmlns:a16="http://schemas.microsoft.com/office/drawing/2014/main" id="{E92EB7B0-5AB2-4CE0-ACED-8B7CB278471F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2984DF41-E0F2-4654-9C16-906899C51C24}"/>
              </a:ext>
            </a:extLst>
          </p:cNvPr>
          <p:cNvGrpSpPr/>
          <p:nvPr/>
        </p:nvGrpSpPr>
        <p:grpSpPr>
          <a:xfrm rot="10800000">
            <a:off x="8899422" y="1997329"/>
            <a:ext cx="9045708" cy="2847468"/>
            <a:chOff x="-1197546" y="3176090"/>
            <a:chExt cx="9045708" cy="2847468"/>
          </a:xfrm>
        </p:grpSpPr>
        <p:sp>
          <p:nvSpPr>
            <p:cNvPr id="60" name="Параллелограмм 59">
              <a:extLst>
                <a:ext uri="{FF2B5EF4-FFF2-40B4-BE49-F238E27FC236}">
                  <a16:creationId xmlns:a16="http://schemas.microsoft.com/office/drawing/2014/main" id="{475F715C-05AB-40D2-894F-CBCA3C1861F5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Прямоугольный треугольник 60">
              <a:extLst>
                <a:ext uri="{FF2B5EF4-FFF2-40B4-BE49-F238E27FC236}">
                  <a16:creationId xmlns:a16="http://schemas.microsoft.com/office/drawing/2014/main" id="{19B47058-3664-4D8F-B682-EFE15A86C93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B457D81-0FD8-4296-9E85-8180F41A8C3A}"/>
              </a:ext>
            </a:extLst>
          </p:cNvPr>
          <p:cNvGrpSpPr/>
          <p:nvPr/>
        </p:nvGrpSpPr>
        <p:grpSpPr>
          <a:xfrm>
            <a:off x="-1680054" y="-141768"/>
            <a:ext cx="5160334" cy="3661143"/>
            <a:chOff x="2182954" y="-53163"/>
            <a:chExt cx="4297222" cy="3661143"/>
          </a:xfrm>
          <a:solidFill>
            <a:srgbClr val="E6E6E6"/>
          </a:solidFill>
        </p:grpSpPr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2B708459-D876-419D-8B2A-AF77AC0687F3}"/>
                </a:ext>
              </a:extLst>
            </p:cNvPr>
            <p:cNvSpPr/>
            <p:nvPr/>
          </p:nvSpPr>
          <p:spPr>
            <a:xfrm rot="5400000">
              <a:off x="3599691" y="727495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рямоугольный треугольник 56">
              <a:extLst>
                <a:ext uri="{FF2B5EF4-FFF2-40B4-BE49-F238E27FC236}">
                  <a16:creationId xmlns:a16="http://schemas.microsoft.com/office/drawing/2014/main" id="{D9C96618-2443-4734-8E3B-5C805B53B138}"/>
                </a:ext>
              </a:extLst>
            </p:cNvPr>
            <p:cNvSpPr/>
            <p:nvPr/>
          </p:nvSpPr>
          <p:spPr>
            <a:xfrm rot="16200000">
              <a:off x="1455458" y="674333"/>
              <a:ext cx="3607981" cy="2152989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58BAA46-E170-45A4-ABDE-03EE4620FA7C}"/>
              </a:ext>
            </a:extLst>
          </p:cNvPr>
          <p:cNvCxnSpPr>
            <a:cxnSpLocks/>
          </p:cNvCxnSpPr>
          <p:nvPr/>
        </p:nvCxnSpPr>
        <p:spPr>
          <a:xfrm flipV="1">
            <a:off x="4726269" y="2718800"/>
            <a:ext cx="3085910" cy="4602128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84B77FF-42D5-44D1-8013-CC3408A1EACB}"/>
              </a:ext>
            </a:extLst>
          </p:cNvPr>
          <p:cNvCxnSpPr>
            <a:cxnSpLocks/>
          </p:cNvCxnSpPr>
          <p:nvPr/>
        </p:nvCxnSpPr>
        <p:spPr>
          <a:xfrm flipV="1">
            <a:off x="4517309" y="541805"/>
            <a:ext cx="3400590" cy="5061873"/>
          </a:xfrm>
          <a:prstGeom prst="line">
            <a:avLst/>
          </a:prstGeom>
          <a:ln w="28575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7E95C11-7C96-4583-B5BC-1619AE151F5C}"/>
              </a:ext>
            </a:extLst>
          </p:cNvPr>
          <p:cNvGrpSpPr/>
          <p:nvPr/>
        </p:nvGrpSpPr>
        <p:grpSpPr>
          <a:xfrm>
            <a:off x="-2382233" y="3419475"/>
            <a:ext cx="9045708" cy="2847468"/>
            <a:chOff x="-1197546" y="3176090"/>
            <a:chExt cx="9045708" cy="2847468"/>
          </a:xfrm>
        </p:grpSpPr>
        <p:sp>
          <p:nvSpPr>
            <p:cNvPr id="17" name="Параллелограмм 16">
              <a:extLst>
                <a:ext uri="{FF2B5EF4-FFF2-40B4-BE49-F238E27FC236}">
                  <a16:creationId xmlns:a16="http://schemas.microsoft.com/office/drawing/2014/main" id="{961A138D-10F3-4383-AD01-1937038D5F6D}"/>
                </a:ext>
              </a:extLst>
            </p:cNvPr>
            <p:cNvSpPr/>
            <p:nvPr/>
          </p:nvSpPr>
          <p:spPr>
            <a:xfrm>
              <a:off x="-1197546" y="3181611"/>
              <a:ext cx="7855334" cy="2840205"/>
            </a:xfrm>
            <a:prstGeom prst="parallelogram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ый треугольник 30">
              <a:extLst>
                <a:ext uri="{FF2B5EF4-FFF2-40B4-BE49-F238E27FC236}">
                  <a16:creationId xmlns:a16="http://schemas.microsoft.com/office/drawing/2014/main" id="{132BF946-318A-4426-B6C3-08427964626C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solidFill>
              <a:srgbClr val="0062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4E694-B4BE-4647-B02E-5553DD8C6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5620" y="3709066"/>
            <a:ext cx="2919372" cy="23664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>
                <a:latin typeface="Roboto bold" panose="02000000000000000000" pitchFamily="2" charset="0"/>
                <a:ea typeface="Roboto bold" panose="02000000000000000000" pitchFamily="2" charset="0"/>
              </a:rPr>
              <a:t>Контакты:</a:t>
            </a:r>
            <a:br>
              <a:rPr lang="ru-RU" sz="1600" dirty="0">
                <a:latin typeface="Roboto bold" panose="02000000000000000000" pitchFamily="2" charset="0"/>
                <a:ea typeface="Roboto bold" panose="02000000000000000000" pitchFamily="2" charset="0"/>
              </a:rPr>
            </a:b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ООО «</a:t>
            </a:r>
            <a:r>
              <a:rPr lang="ru-RU" sz="1600" b="0" dirty="0" err="1">
                <a:latin typeface="Roboto Regular"/>
                <a:ea typeface="Roboto bold" panose="02000000000000000000" pitchFamily="2" charset="0"/>
              </a:rPr>
              <a:t>КиКГЕОСТРОЙ</a:t>
            </a: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»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Россия, г. Москва,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ru-RU" sz="1600" b="0" dirty="0">
                <a:latin typeface="Roboto Regular"/>
                <a:ea typeface="Roboto bold" panose="02000000000000000000" pitchFamily="2" charset="0"/>
              </a:rPr>
              <a:t>ул. Земляной Вал, 50Ас3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r>
              <a:rPr lang="en-US" sz="1600" b="0" dirty="0">
                <a:latin typeface="Roboto Regular"/>
                <a:ea typeface="Roboto bold" panose="02000000000000000000" pitchFamily="2" charset="0"/>
              </a:rPr>
              <a:t>8 (495) 991 96 31</a:t>
            </a:r>
            <a:br>
              <a:rPr lang="ru-RU" sz="1600" b="0" dirty="0">
                <a:latin typeface="Roboto Regular"/>
                <a:ea typeface="Roboto bold" panose="02000000000000000000" pitchFamily="2" charset="0"/>
              </a:rPr>
            </a:b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r>
              <a:rPr lang="en-US" sz="1600" b="0" dirty="0">
                <a:latin typeface="Roboto Regular"/>
                <a:ea typeface="Roboto bold" panose="02000000000000000000" pitchFamily="2" charset="0"/>
              </a:rPr>
              <a:t>kikgeo.fin@gmail.com</a:t>
            </a:r>
            <a:br>
              <a:rPr lang="en-US" sz="1600" b="0" dirty="0">
                <a:latin typeface="Roboto Regular"/>
                <a:ea typeface="Roboto bold" panose="02000000000000000000" pitchFamily="2" charset="0"/>
              </a:rPr>
            </a:br>
            <a:endParaRPr lang="ru-RU" sz="1600" b="0" dirty="0">
              <a:latin typeface="Roboto Regular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A3D5D7D-92F9-4BC2-9698-F8B60697E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410932" y="748228"/>
            <a:ext cx="2027469" cy="54219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29399D28-03FD-4100-B377-E6FE7CD873CE}"/>
              </a:ext>
            </a:extLst>
          </p:cNvPr>
          <p:cNvGrpSpPr/>
          <p:nvPr/>
        </p:nvGrpSpPr>
        <p:grpSpPr>
          <a:xfrm rot="10800000">
            <a:off x="5897339" y="2718800"/>
            <a:ext cx="9045708" cy="2847468"/>
            <a:chOff x="-1197546" y="3176090"/>
            <a:chExt cx="9045708" cy="2847468"/>
          </a:xfrm>
          <a:blipFill dpi="0" rotWithShape="0">
            <a:blip r:embed="rId5"/>
            <a:srcRect/>
            <a:stretch>
              <a:fillRect l="-11000" t="-6000" r="1000" b="1000"/>
            </a:stretch>
          </a:blipFill>
        </p:grpSpPr>
        <p:sp>
          <p:nvSpPr>
            <p:cNvPr id="43" name="Параллелограмм 42">
              <a:extLst>
                <a:ext uri="{FF2B5EF4-FFF2-40B4-BE49-F238E27FC236}">
                  <a16:creationId xmlns:a16="http://schemas.microsoft.com/office/drawing/2014/main" id="{CEF4E499-F7ED-45D2-AF57-1064325E58A2}"/>
                </a:ext>
              </a:extLst>
            </p:cNvPr>
            <p:cNvSpPr/>
            <p:nvPr/>
          </p:nvSpPr>
          <p:spPr>
            <a:xfrm rot="10800000">
              <a:off x="-1197546" y="3181611"/>
              <a:ext cx="7855334" cy="284020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ый треугольник 43">
              <a:extLst>
                <a:ext uri="{FF2B5EF4-FFF2-40B4-BE49-F238E27FC236}">
                  <a16:creationId xmlns:a16="http://schemas.microsoft.com/office/drawing/2014/main" id="{6687EA38-95C4-4C76-8953-B7658FF00FC9}"/>
                </a:ext>
              </a:extLst>
            </p:cNvPr>
            <p:cNvSpPr/>
            <p:nvPr/>
          </p:nvSpPr>
          <p:spPr>
            <a:xfrm rot="5400000">
              <a:off x="5478791" y="3654186"/>
              <a:ext cx="2847468" cy="18912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35343C77-7713-4174-84FA-9F37B47405E4}"/>
              </a:ext>
            </a:extLst>
          </p:cNvPr>
          <p:cNvCxnSpPr>
            <a:cxnSpLocks/>
          </p:cNvCxnSpPr>
          <p:nvPr/>
        </p:nvCxnSpPr>
        <p:spPr>
          <a:xfrm flipV="1">
            <a:off x="5646954" y="-204486"/>
            <a:ext cx="3400590" cy="5061873"/>
          </a:xfrm>
          <a:prstGeom prst="line">
            <a:avLst/>
          </a:prstGeom>
          <a:ln w="76200"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147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Блок-схема: процесс 35">
            <a:extLst>
              <a:ext uri="{FF2B5EF4-FFF2-40B4-BE49-F238E27FC236}">
                <a16:creationId xmlns:a16="http://schemas.microsoft.com/office/drawing/2014/main" id="{FEC37D03-D8DE-4F0F-9BD3-D4AB4902916E}"/>
              </a:ext>
            </a:extLst>
          </p:cNvPr>
          <p:cNvSpPr/>
          <p:nvPr/>
        </p:nvSpPr>
        <p:spPr>
          <a:xfrm>
            <a:off x="4894053" y="2157136"/>
            <a:ext cx="8729933" cy="3294757"/>
          </a:xfrm>
          <a:prstGeom prst="flowChartProcess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Структура Группы Компаний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1398185" y="2158519"/>
            <a:ext cx="9617219" cy="3295981"/>
            <a:chOff x="-371426" y="143650"/>
            <a:chExt cx="1124228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84304" y="138945"/>
              <a:ext cx="363758" cy="37323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863038" y="2355606"/>
            <a:ext cx="4739463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Компания </a:t>
            </a:r>
            <a:r>
              <a:rPr kumimoji="0" lang="ru-RU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КиКГЕОСТРОЙ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входит в группу компаний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Шеллрокк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Группа компаний </a:t>
            </a:r>
            <a:r>
              <a:rPr lang="ru-RU" sz="1700" b="1" dirty="0" err="1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Шеллрокк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ведет деятельность в сфере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проектирования, </a:t>
            </a:r>
            <a:r>
              <a:rPr kumimoji="0" lang="ru-RU" sz="1700" b="0" i="0" u="none" strike="noStrike" kern="1200" cap="none" spc="-7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строительства и реконструкции объектов промышленного,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гражданского назначения,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в т</a:t>
            </a:r>
            <a:r>
              <a:rPr lang="ru-RU" sz="1700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ом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ч</a:t>
            </a:r>
            <a:r>
              <a:rPr lang="ru-RU" sz="1700" dirty="0" err="1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исле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700" noProof="0" dirty="0">
                <a:solidFill>
                  <a:schemeClr val="bg1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и</a:t>
            </a:r>
            <a:r>
              <a:rPr kumimoji="0" lang="ru-RU" sz="17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нфраструктурных объектов РЖД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, а также занимается комплексными поставками промышленного оборудования и материалов.</a:t>
            </a: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7EA14E3-EE22-4C57-84E4-ABFF09BD8E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191" t="34553" r="57471" b="54938"/>
          <a:stretch/>
        </p:blipFill>
        <p:spPr>
          <a:xfrm>
            <a:off x="9202025" y="3917229"/>
            <a:ext cx="2033555" cy="99684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D3293E9-15AF-47EC-925C-E32AA9A957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9799" b="29178"/>
          <a:stretch/>
        </p:blipFill>
        <p:spPr>
          <a:xfrm>
            <a:off x="10533050" y="2734174"/>
            <a:ext cx="2547126" cy="68116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1027A74-C381-4557-8B92-5F631128A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01" y="2807068"/>
            <a:ext cx="1864539" cy="535373"/>
          </a:xfrm>
          <a:prstGeom prst="rect">
            <a:avLst/>
          </a:prstGeom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30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Виды деятельности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Блок-схема: процесс 40">
            <a:extLst>
              <a:ext uri="{FF2B5EF4-FFF2-40B4-BE49-F238E27FC236}">
                <a16:creationId xmlns:a16="http://schemas.microsoft.com/office/drawing/2014/main" id="{C93715F6-9134-4FBB-AC37-86866D871600}"/>
              </a:ext>
            </a:extLst>
          </p:cNvPr>
          <p:cNvSpPr/>
          <p:nvPr/>
        </p:nvSpPr>
        <p:spPr>
          <a:xfrm>
            <a:off x="3705875" y="1513896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Электроэнергетика</a:t>
            </a:r>
            <a:br>
              <a:rPr lang="ru-RU" sz="1400" b="1" dirty="0">
                <a:solidFill>
                  <a:srgbClr val="006256"/>
                </a:solidFill>
                <a:latin typeface="Roboto Regular"/>
              </a:rPr>
            </a:br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Выполнение всех видов электромонтажах работ для электросетевых объектов класса напряжения до 500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кВ</a:t>
            </a:r>
            <a:br>
              <a:rPr lang="ru-RU" sz="1400" dirty="0">
                <a:solidFill>
                  <a:srgbClr val="006256"/>
                </a:solidFill>
                <a:latin typeface="Roboto Regular"/>
              </a:rPr>
            </a:b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Строительство распределительных сетей 0,4-10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кВ</a:t>
            </a:r>
            <a:br>
              <a:rPr lang="ru-RU" sz="1400" dirty="0">
                <a:solidFill>
                  <a:srgbClr val="006256"/>
                </a:solidFill>
                <a:latin typeface="Roboto Regular"/>
              </a:rPr>
            </a:b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Наладка устройств релейной защиты, управления и автоматики, АСУ ТП, АИИСКУЭ, ТМ, ПА, связь, КИП, высоковольтные испытания</a:t>
            </a:r>
          </a:p>
          <a:p>
            <a:pPr algn="ctr"/>
            <a:endParaRPr lang="ru-RU" dirty="0"/>
          </a:p>
        </p:txBody>
      </p:sp>
      <p:sp>
        <p:nvSpPr>
          <p:cNvPr id="42" name="Блок-схема: процесс 41">
            <a:extLst>
              <a:ext uri="{FF2B5EF4-FFF2-40B4-BE49-F238E27FC236}">
                <a16:creationId xmlns:a16="http://schemas.microsoft.com/office/drawing/2014/main" id="{0605AAAA-61F2-4E78-A056-B45CE244B4B4}"/>
              </a:ext>
            </a:extLst>
          </p:cNvPr>
          <p:cNvSpPr/>
          <p:nvPr/>
        </p:nvSpPr>
        <p:spPr>
          <a:xfrm>
            <a:off x="800193" y="1520961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Промышленное строительство 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Строительство инфраструктурных объектов РЖД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Складские комплексы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Производственные корпуса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Реконструкция промышленных предприятий полного цикла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инженерных сетей</a:t>
            </a:r>
          </a:p>
          <a:p>
            <a:pPr algn="ctr"/>
            <a:endParaRPr lang="ru-RU" dirty="0"/>
          </a:p>
        </p:txBody>
      </p:sp>
      <p:sp>
        <p:nvSpPr>
          <p:cNvPr id="47" name="Блок-схема: процесс 46">
            <a:extLst>
              <a:ext uri="{FF2B5EF4-FFF2-40B4-BE49-F238E27FC236}">
                <a16:creationId xmlns:a16="http://schemas.microsoft.com/office/drawing/2014/main" id="{15F66FAF-7798-4758-B93E-3F27AC897B5D}"/>
              </a:ext>
            </a:extLst>
          </p:cNvPr>
          <p:cNvSpPr/>
          <p:nvPr/>
        </p:nvSpPr>
        <p:spPr>
          <a:xfrm>
            <a:off x="6643861" y="1520961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Специализированные строительные работы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«стены в грунте»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буроинъекционных</a:t>
            </a:r>
            <a:r>
              <a:rPr lang="ru-RU" sz="1400" dirty="0">
                <a:solidFill>
                  <a:srgbClr val="006256"/>
                </a:solidFill>
                <a:latin typeface="Roboto Regular"/>
              </a:rPr>
              <a:t> свай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Цементация и </a:t>
            </a:r>
            <a:r>
              <a:rPr lang="ru-RU" sz="1400" dirty="0" err="1">
                <a:solidFill>
                  <a:srgbClr val="006256"/>
                </a:solidFill>
                <a:latin typeface="Roboto Regular"/>
              </a:rPr>
              <a:t>химзакрепление</a:t>
            </a:r>
            <a:r>
              <a:rPr lang="ru-RU" sz="1400" dirty="0">
                <a:solidFill>
                  <a:srgbClr val="006256"/>
                </a:solidFill>
                <a:latin typeface="Roboto Regular"/>
              </a:rPr>
              <a:t> грунтов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Инъекционная гидроизоляция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Устройство грунтовых анкеров</a:t>
            </a:r>
          </a:p>
          <a:p>
            <a:pPr algn="ctr"/>
            <a:endParaRPr lang="ru-RU" dirty="0"/>
          </a:p>
        </p:txBody>
      </p:sp>
      <p:sp>
        <p:nvSpPr>
          <p:cNvPr id="48" name="Блок-схема: процесс 47">
            <a:extLst>
              <a:ext uri="{FF2B5EF4-FFF2-40B4-BE49-F238E27FC236}">
                <a16:creationId xmlns:a16="http://schemas.microsoft.com/office/drawing/2014/main" id="{DD59D33B-B18C-4557-AEB4-871669F41AA7}"/>
              </a:ext>
            </a:extLst>
          </p:cNvPr>
          <p:cNvSpPr/>
          <p:nvPr/>
        </p:nvSpPr>
        <p:spPr>
          <a:xfrm>
            <a:off x="9605064" y="1527017"/>
            <a:ext cx="2593986" cy="4378220"/>
          </a:xfrm>
          <a:prstGeom prst="flowChartProcess">
            <a:avLst/>
          </a:prstGeom>
          <a:solidFill>
            <a:srgbClr val="F8F8F8"/>
          </a:solidFill>
          <a:ln w="19050"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6256"/>
                </a:solidFill>
                <a:latin typeface="Roboto Regular"/>
              </a:rPr>
              <a:t>Проектирование</a:t>
            </a:r>
          </a:p>
          <a:p>
            <a:pPr algn="ctr"/>
            <a:endParaRPr lang="ru-RU" sz="1400" b="1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Инфраструктурные и промышленные объекты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Объекты электросетевого хозяйства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Инженерные и вторичные системы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6256"/>
              </a:solidFill>
              <a:latin typeface="Roboto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256"/>
                </a:solidFill>
                <a:latin typeface="Roboto Regular"/>
              </a:rPr>
              <a:t>Противопожарной безопасности и вентиляции</a:t>
            </a:r>
          </a:p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DE79BD-6C7D-4572-BEB9-1DD7D6A436C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2055" y="1612973"/>
            <a:ext cx="418325" cy="4183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46B603-02E2-4444-9122-79688845365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97180" y="1607280"/>
            <a:ext cx="303660" cy="30366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F519F47-183F-4B08-A941-E6C29A0F312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1933" y="1616598"/>
            <a:ext cx="323646" cy="32364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7A4A0C-25F4-4C12-8782-09EE31DBB1C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22515" y="1656358"/>
            <a:ext cx="241588" cy="24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23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980974D-BFFD-4F23-9176-6DA940144F63}"/>
              </a:ext>
            </a:extLst>
          </p:cNvPr>
          <p:cNvGrpSpPr/>
          <p:nvPr/>
        </p:nvGrpSpPr>
        <p:grpSpPr>
          <a:xfrm>
            <a:off x="-65603" y="3421063"/>
            <a:ext cx="7260703" cy="1058956"/>
            <a:chOff x="-65603" y="3421063"/>
            <a:chExt cx="7260703" cy="1058956"/>
          </a:xfrm>
          <a:solidFill>
            <a:srgbClr val="006256"/>
          </a:solidFill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C417B060-9876-40CE-BDF3-07CBE82826AB}"/>
                </a:ext>
              </a:extLst>
            </p:cNvPr>
            <p:cNvSpPr/>
            <p:nvPr/>
          </p:nvSpPr>
          <p:spPr>
            <a:xfrm>
              <a:off x="-65603" y="3421063"/>
              <a:ext cx="5706180" cy="1058956"/>
            </a:xfrm>
            <a:prstGeom prst="rect">
              <a:avLst/>
            </a:prstGeom>
            <a:grpFill/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ый треугольник 54">
              <a:extLst>
                <a:ext uri="{FF2B5EF4-FFF2-40B4-BE49-F238E27FC236}">
                  <a16:creationId xmlns:a16="http://schemas.microsoft.com/office/drawing/2014/main" id="{79906750-C1F2-4823-B21D-3ADA44332A9C}"/>
                </a:ext>
              </a:extLst>
            </p:cNvPr>
            <p:cNvSpPr/>
            <p:nvPr/>
          </p:nvSpPr>
          <p:spPr>
            <a:xfrm rot="5400000">
              <a:off x="5892493" y="3171304"/>
              <a:ext cx="1052848" cy="1552366"/>
            </a:xfrm>
            <a:prstGeom prst="rtTriangle">
              <a:avLst/>
            </a:prstGeom>
            <a:grpFill/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804DC0B-23C9-4C8D-966C-E787FCD7CD50}"/>
              </a:ext>
            </a:extLst>
          </p:cNvPr>
          <p:cNvGrpSpPr/>
          <p:nvPr/>
        </p:nvGrpSpPr>
        <p:grpSpPr>
          <a:xfrm>
            <a:off x="0" y="4882639"/>
            <a:ext cx="9951420" cy="1059472"/>
            <a:chOff x="0" y="4887019"/>
            <a:chExt cx="9951420" cy="1059472"/>
          </a:xfrm>
          <a:solidFill>
            <a:srgbClr val="02535E"/>
          </a:solidFill>
        </p:grpSpPr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E76C6BC6-4341-47A6-947D-CCFB5A72195C}"/>
                </a:ext>
              </a:extLst>
            </p:cNvPr>
            <p:cNvSpPr/>
            <p:nvPr/>
          </p:nvSpPr>
          <p:spPr>
            <a:xfrm>
              <a:off x="0" y="4887535"/>
              <a:ext cx="8387046" cy="1058956"/>
            </a:xfrm>
            <a:prstGeom prst="rect">
              <a:avLst/>
            </a:prstGeom>
            <a:grpFill/>
            <a:ln>
              <a:solidFill>
                <a:srgbClr val="0253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ый треугольник 55">
              <a:extLst>
                <a:ext uri="{FF2B5EF4-FFF2-40B4-BE49-F238E27FC236}">
                  <a16:creationId xmlns:a16="http://schemas.microsoft.com/office/drawing/2014/main" id="{63BD26A2-B3A0-459F-855B-8929148D29BD}"/>
                </a:ext>
              </a:extLst>
            </p:cNvPr>
            <p:cNvSpPr/>
            <p:nvPr/>
          </p:nvSpPr>
          <p:spPr>
            <a:xfrm rot="5400000">
              <a:off x="8648813" y="4637260"/>
              <a:ext cx="1052848" cy="1552366"/>
            </a:xfrm>
            <a:prstGeom prst="rtTriangle">
              <a:avLst/>
            </a:prstGeom>
            <a:grpFill/>
            <a:ln>
              <a:solidFill>
                <a:srgbClr val="0253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3F3A924E-ECBC-4DC2-9EE2-5672AC337490}"/>
              </a:ext>
            </a:extLst>
          </p:cNvPr>
          <p:cNvGrpSpPr/>
          <p:nvPr/>
        </p:nvGrpSpPr>
        <p:grpSpPr>
          <a:xfrm>
            <a:off x="0" y="1980969"/>
            <a:ext cx="6037462" cy="1058956"/>
            <a:chOff x="0" y="278328"/>
            <a:chExt cx="1212991" cy="332860"/>
          </a:xfrm>
          <a:solidFill>
            <a:srgbClr val="AFABAB"/>
          </a:solidFill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669CA05B-7B78-4E90-9C27-F3C2780D4372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ый треугольник 37">
              <a:extLst>
                <a:ext uri="{FF2B5EF4-FFF2-40B4-BE49-F238E27FC236}">
                  <a16:creationId xmlns:a16="http://schemas.microsoft.com/office/drawing/2014/main" id="{8AEB45FC-B206-432C-9DD3-80265B43D971}"/>
                </a:ext>
              </a:extLst>
            </p:cNvPr>
            <p:cNvSpPr/>
            <p:nvPr/>
          </p:nvSpPr>
          <p:spPr>
            <a:xfrm rot="5400000">
              <a:off x="891578" y="287871"/>
              <a:ext cx="330940" cy="311887"/>
            </a:xfrm>
            <a:prstGeom prst="rtTriangle">
              <a:avLst/>
            </a:prstGeom>
            <a:grpFill/>
            <a:ln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Основные показатели деятельности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D1A2F10-768E-49C7-9D33-2A46C1E681B5}"/>
              </a:ext>
            </a:extLst>
          </p:cNvPr>
          <p:cNvSpPr txBox="1"/>
          <p:nvPr/>
        </p:nvSpPr>
        <p:spPr>
          <a:xfrm>
            <a:off x="900113" y="1986772"/>
            <a:ext cx="2908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50000"/>
            </a:pPr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16 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ЛЕТ НА РЫНКЕ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AEC303-5BA4-4AD5-B036-B7AB9EBE61A1}"/>
              </a:ext>
            </a:extLst>
          </p:cNvPr>
          <p:cNvSpPr txBox="1"/>
          <p:nvPr/>
        </p:nvSpPr>
        <p:spPr>
          <a:xfrm>
            <a:off x="641702" y="3419475"/>
            <a:ext cx="4912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101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ПРОМЫШЛЕННЫЙ ОБЪЕКТ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738796-0B0A-4A78-806C-EE6C57534504}"/>
              </a:ext>
            </a:extLst>
          </p:cNvPr>
          <p:cNvSpPr txBox="1"/>
          <p:nvPr/>
        </p:nvSpPr>
        <p:spPr>
          <a:xfrm>
            <a:off x="672175" y="4873279"/>
            <a:ext cx="78154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10 </a:t>
            </a:r>
            <a:r>
              <a:rPr lang="ru-RU" sz="16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СИСТЕМООБРАЗУЮЩИХ ИНФРАСТРУКТУРНЫХ ОБЪЕКТОВ</a:t>
            </a:r>
          </a:p>
          <a:p>
            <a:pPr algn="ctr"/>
            <a:endParaRPr lang="ru-RU" sz="1600" b="1" dirty="0">
              <a:solidFill>
                <a:srgbClr val="0062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5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Основные показатели деятельности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1EB157F-1AD5-47E3-8D33-2F9C5990CE91}"/>
              </a:ext>
            </a:extLst>
          </p:cNvPr>
          <p:cNvSpPr txBox="1"/>
          <p:nvPr/>
        </p:nvSpPr>
        <p:spPr>
          <a:xfrm>
            <a:off x="9322251" y="2926295"/>
            <a:ext cx="28063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6256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5,7 </a:t>
            </a:r>
            <a:r>
              <a:rPr lang="ru-RU" sz="1800" b="1" dirty="0">
                <a:solidFill>
                  <a:srgbClr val="006256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Open Sans" panose="020B0606030504020204" pitchFamily="34" charset="0"/>
              </a:rPr>
              <a:t>МЛРД. РУБ. ЗА ПОСЛЕДНИЕ 5 ЛЕТ РАБОТЫ</a:t>
            </a:r>
            <a:endParaRPr lang="en-US" sz="1800" b="1" dirty="0">
              <a:solidFill>
                <a:srgbClr val="006256"/>
              </a:solidFill>
              <a:latin typeface="Roboto bold" panose="02000000000000000000" pitchFamily="2" charset="0"/>
              <a:ea typeface="Roboto bold" panose="02000000000000000000" pitchFamily="2" charset="0"/>
              <a:cs typeface="Open Sans" panose="020B0606030504020204" pitchFamily="34" charset="0"/>
            </a:endParaRPr>
          </a:p>
        </p:txBody>
      </p:sp>
      <p:graphicFrame>
        <p:nvGraphicFramePr>
          <p:cNvPr id="70" name="Диаграмма 1">
            <a:extLst>
              <a:ext uri="{FF2B5EF4-FFF2-40B4-BE49-F238E27FC236}">
                <a16:creationId xmlns:a16="http://schemas.microsoft.com/office/drawing/2014/main" id="{6CF7D166-73D4-480B-93DD-FE68D6F248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86153"/>
              </p:ext>
            </p:extLst>
          </p:nvPr>
        </p:nvGraphicFramePr>
        <p:xfrm>
          <a:off x="707095" y="1923091"/>
          <a:ext cx="7646395" cy="313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F436394-04C7-4E66-96DF-BDD2B46A5B50}"/>
              </a:ext>
            </a:extLst>
          </p:cNvPr>
          <p:cNvSpPr txBox="1">
            <a:spLocks/>
          </p:cNvSpPr>
          <p:nvPr/>
        </p:nvSpPr>
        <p:spPr>
          <a:xfrm>
            <a:off x="3540223" y="5322084"/>
            <a:ext cx="2592723" cy="16672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2114" rtl="0" eaLnBrk="1" latinLnBrk="0" hangingPunct="1">
              <a:lnSpc>
                <a:spcPct val="100000"/>
              </a:lnSpc>
              <a:spcBef>
                <a:spcPts val="998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rgbClr val="6D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2114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kern="1200">
                <a:solidFill>
                  <a:srgbClr val="6D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08314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Roboto Regular"/>
                <a:ea typeface="Roboto bold" panose="02000000000000000000" pitchFamily="2" charset="0"/>
              </a:rPr>
              <a:t>Диаграмма 1. Выручка,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52388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Технические ресурсы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Таблица 10">
            <a:extLst>
              <a:ext uri="{FF2B5EF4-FFF2-40B4-BE49-F238E27FC236}">
                <a16:creationId xmlns:a16="http://schemas.microsoft.com/office/drawing/2014/main" id="{1E48D3AB-772D-4350-B111-D8A4E1666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66316"/>
              </p:ext>
            </p:extLst>
          </p:nvPr>
        </p:nvGraphicFramePr>
        <p:xfrm>
          <a:off x="1387475" y="1723797"/>
          <a:ext cx="10332355" cy="40642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90000">
                  <a:extLst>
                    <a:ext uri="{9D8B030D-6E8A-4147-A177-3AD203B41FA5}">
                      <a16:colId xmlns:a16="http://schemas.microsoft.com/office/drawing/2014/main" val="26476144"/>
                    </a:ext>
                  </a:extLst>
                </a:gridCol>
                <a:gridCol w="1442355">
                  <a:extLst>
                    <a:ext uri="{9D8B030D-6E8A-4147-A177-3AD203B41FA5}">
                      <a16:colId xmlns:a16="http://schemas.microsoft.com/office/drawing/2014/main" val="435578404"/>
                    </a:ext>
                  </a:extLst>
                </a:gridCol>
              </a:tblGrid>
              <a:tr h="7086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Буровые установки для бурения скважин цементации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(в том числе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HAUSHERR, PUNTEL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и другие)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358948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Установки для нагнетания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832027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Линия приготовления инъекционных растворов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97367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Краны на гусеничном ходу (г/п до 80 тонн) / грейферные установки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50388"/>
                  </a:ext>
                </a:extLst>
              </a:tr>
              <a:tr h="838901">
                <a:tc>
                  <a:txBody>
                    <a:bodyPr/>
                    <a:lstStyle/>
                    <a:p>
                      <a:pPr marL="0" marR="0" lvl="0" indent="0" algn="l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Установка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latin typeface="Roboto Regular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регенерации </a:t>
                      </a:r>
                      <a:endParaRPr lang="en-US" sz="2000" dirty="0">
                        <a:solidFill>
                          <a:schemeClr val="tx1"/>
                        </a:solidFill>
                        <a:latin typeface="Roboto Regular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11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Roboto Regular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шт.</a:t>
                      </a: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219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295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C53E7385-FECD-4285-98DD-4C8D532F00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2" b="39309"/>
          <a:stretch/>
        </p:blipFill>
        <p:spPr bwMode="auto">
          <a:xfrm>
            <a:off x="5447828" y="2160586"/>
            <a:ext cx="5937804" cy="328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Блок-схема: процесс 51">
            <a:extLst>
              <a:ext uri="{FF2B5EF4-FFF2-40B4-BE49-F238E27FC236}">
                <a16:creationId xmlns:a16="http://schemas.microsoft.com/office/drawing/2014/main" id="{A3924C14-EDE4-4CD7-A02E-626218B40C88}"/>
              </a:ext>
            </a:extLst>
          </p:cNvPr>
          <p:cNvSpPr/>
          <p:nvPr/>
        </p:nvSpPr>
        <p:spPr>
          <a:xfrm>
            <a:off x="5531842" y="2148994"/>
            <a:ext cx="5874772" cy="3306477"/>
          </a:xfrm>
          <a:prstGeom prst="flowChartProcess">
            <a:avLst/>
          </a:prstGeom>
          <a:solidFill>
            <a:srgbClr val="006256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Кадровые ресурсы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CAE5041-DBF0-4915-ADB9-17BFAA6ADD30}"/>
              </a:ext>
            </a:extLst>
          </p:cNvPr>
          <p:cNvGrpSpPr/>
          <p:nvPr/>
        </p:nvGrpSpPr>
        <p:grpSpPr>
          <a:xfrm>
            <a:off x="-671727" y="2151061"/>
            <a:ext cx="8863233" cy="3295981"/>
            <a:chOff x="-371426" y="143650"/>
            <a:chExt cx="1036089" cy="36461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323F3EE-935F-42A4-AE60-6C8FF29A68E8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F04AF194-5B9C-4D54-812B-6E84C63F16F6}"/>
                </a:ext>
              </a:extLst>
            </p:cNvPr>
            <p:cNvSpPr/>
            <p:nvPr/>
          </p:nvSpPr>
          <p:spPr>
            <a:xfrm rot="5400000">
              <a:off x="340217" y="182998"/>
              <a:ext cx="363793" cy="28509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9CBE5E-0D78-441E-9800-D9C020CCC76F}"/>
              </a:ext>
            </a:extLst>
          </p:cNvPr>
          <p:cNvSpPr txBox="1"/>
          <p:nvPr/>
        </p:nvSpPr>
        <p:spPr>
          <a:xfrm>
            <a:off x="953904" y="2477459"/>
            <a:ext cx="47394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В группе компаний работают инженеры, которые участвовали в реализации уникальных и особо сложных инженерных проектов, таких как: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Строительство Нурекской ГЭС,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Рагунской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ГЭС,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Хаобинь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ГЭС (Вьетнам), Богучанской ГЭС, компенсационная инъекция при строительстве Лефортовского тоннеля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D22B9F3-CBC1-4153-BC95-15E70EFD6305}"/>
              </a:ext>
            </a:extLst>
          </p:cNvPr>
          <p:cNvGrpSpPr/>
          <p:nvPr/>
        </p:nvGrpSpPr>
        <p:grpSpPr>
          <a:xfrm rot="10800000">
            <a:off x="8901583" y="2154224"/>
            <a:ext cx="8863233" cy="3295981"/>
            <a:chOff x="-371426" y="143650"/>
            <a:chExt cx="1036089" cy="364618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5B67FB03-1071-4CCF-9B91-48757390FADA}"/>
                </a:ext>
              </a:extLst>
            </p:cNvPr>
            <p:cNvSpPr/>
            <p:nvPr/>
          </p:nvSpPr>
          <p:spPr>
            <a:xfrm>
              <a:off x="-371426" y="143650"/>
              <a:ext cx="750102" cy="364618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ый треугольник 41">
              <a:extLst>
                <a:ext uri="{FF2B5EF4-FFF2-40B4-BE49-F238E27FC236}">
                  <a16:creationId xmlns:a16="http://schemas.microsoft.com/office/drawing/2014/main" id="{86855E00-C615-4309-A384-77C8901456F1}"/>
                </a:ext>
              </a:extLst>
            </p:cNvPr>
            <p:cNvSpPr/>
            <p:nvPr/>
          </p:nvSpPr>
          <p:spPr>
            <a:xfrm rot="5400000">
              <a:off x="340217" y="182998"/>
              <a:ext cx="363793" cy="285098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9FA3495-1B23-4A7B-B008-71F888D2C8C8}"/>
              </a:ext>
            </a:extLst>
          </p:cNvPr>
          <p:cNvSpPr txBox="1"/>
          <p:nvPr/>
        </p:nvSpPr>
        <p:spPr>
          <a:xfrm>
            <a:off x="10787009" y="3004770"/>
            <a:ext cx="2438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25+ человек</a:t>
            </a:r>
          </a:p>
          <a:p>
            <a:r>
              <a:rPr lang="ru-RU" sz="120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Инженерно-производственный состав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1A515D-ADB9-4282-9BD9-DB1F7B22F1B5}"/>
              </a:ext>
            </a:extLst>
          </p:cNvPr>
          <p:cNvSpPr txBox="1"/>
          <p:nvPr/>
        </p:nvSpPr>
        <p:spPr>
          <a:xfrm>
            <a:off x="10148208" y="4366858"/>
            <a:ext cx="2438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200+ человек</a:t>
            </a:r>
          </a:p>
          <a:p>
            <a:r>
              <a:rPr lang="ru-RU" sz="1200" dirty="0">
                <a:solidFill>
                  <a:schemeClr val="bg1"/>
                </a:solidFill>
                <a:latin typeface="Roboto Regular"/>
                <a:ea typeface="Roboto bold" panose="02000000000000000000" pitchFamily="2" charset="0"/>
              </a:rPr>
              <a:t>Производственный персонал</a:t>
            </a:r>
          </a:p>
        </p:txBody>
      </p:sp>
    </p:spTree>
    <p:extLst>
      <p:ext uri="{BB962C8B-B14F-4D97-AF65-F5344CB8AC3E}">
        <p14:creationId xmlns:p14="http://schemas.microsoft.com/office/powerpoint/2010/main" val="973582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849775-E84A-4FDB-B9AA-F49EDE078119}"/>
              </a:ext>
            </a:extLst>
          </p:cNvPr>
          <p:cNvSpPr/>
          <p:nvPr/>
        </p:nvSpPr>
        <p:spPr>
          <a:xfrm>
            <a:off x="9322251" y="0"/>
            <a:ext cx="3472636" cy="97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730929A-C841-47F6-A466-5C5D9CB9F5C4}"/>
              </a:ext>
            </a:extLst>
          </p:cNvPr>
          <p:cNvCxnSpPr>
            <a:cxnSpLocks/>
          </p:cNvCxnSpPr>
          <p:nvPr/>
        </p:nvCxnSpPr>
        <p:spPr>
          <a:xfrm flipV="1">
            <a:off x="7686675" y="-44449"/>
            <a:ext cx="2040316" cy="1815170"/>
          </a:xfrm>
          <a:prstGeom prst="line">
            <a:avLst/>
          </a:prstGeom>
          <a:ln w="19050">
            <a:solidFill>
              <a:srgbClr val="E6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D44D9C-4F89-417F-8034-DAB0F2977DD7}"/>
              </a:ext>
            </a:extLst>
          </p:cNvPr>
          <p:cNvGrpSpPr/>
          <p:nvPr/>
        </p:nvGrpSpPr>
        <p:grpSpPr>
          <a:xfrm rot="10800000">
            <a:off x="9135384" y="-439242"/>
            <a:ext cx="6946281" cy="2087782"/>
            <a:chOff x="0" y="278328"/>
            <a:chExt cx="1351612" cy="332860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D7FB38D7-18B8-46B3-998D-BF54F0A03374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ый треугольник 34">
              <a:extLst>
                <a:ext uri="{FF2B5EF4-FFF2-40B4-BE49-F238E27FC236}">
                  <a16:creationId xmlns:a16="http://schemas.microsoft.com/office/drawing/2014/main" id="{E2C7F29C-C3F0-4093-8537-F7CE2735FF36}"/>
                </a:ext>
              </a:extLst>
            </p:cNvPr>
            <p:cNvSpPr/>
            <p:nvPr/>
          </p:nvSpPr>
          <p:spPr>
            <a:xfrm rot="5400000">
              <a:off x="962949" y="215491"/>
              <a:ext cx="325826" cy="451500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FE9D5C9-6F98-44AE-A924-0C1A9C9DC144}"/>
              </a:ext>
            </a:extLst>
          </p:cNvPr>
          <p:cNvSpPr/>
          <p:nvPr/>
        </p:nvSpPr>
        <p:spPr>
          <a:xfrm>
            <a:off x="-466725" y="1651373"/>
            <a:ext cx="14135100" cy="4157498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B07BC7-E723-4D2B-8F46-11597879CF1A}"/>
              </a:ext>
            </a:extLst>
          </p:cNvPr>
          <p:cNvSpPr/>
          <p:nvPr/>
        </p:nvSpPr>
        <p:spPr>
          <a:xfrm>
            <a:off x="5892068" y="1954596"/>
            <a:ext cx="2379816" cy="489611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До реконструкции</a:t>
            </a: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0148CDF-135E-4203-AD31-1B4C9FFBEE22}"/>
              </a:ext>
            </a:extLst>
          </p:cNvPr>
          <p:cNvGrpSpPr/>
          <p:nvPr/>
        </p:nvGrpSpPr>
        <p:grpSpPr>
          <a:xfrm rot="10800000">
            <a:off x="11835342" y="6069829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27B84118-014E-4650-BD54-FF04CA2C0A18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ый треугольник 50">
              <a:extLst>
                <a:ext uri="{FF2B5EF4-FFF2-40B4-BE49-F238E27FC236}">
                  <a16:creationId xmlns:a16="http://schemas.microsoft.com/office/drawing/2014/main" id="{AEE66EDB-F807-4CA7-A0CC-CCD471AE38F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E29C11D-CE7D-4524-9597-48ECF43E1D90}"/>
              </a:ext>
            </a:extLst>
          </p:cNvPr>
          <p:cNvGrpSpPr/>
          <p:nvPr/>
        </p:nvGrpSpPr>
        <p:grpSpPr>
          <a:xfrm>
            <a:off x="-204258" y="384174"/>
            <a:ext cx="1223240" cy="333905"/>
            <a:chOff x="0" y="277283"/>
            <a:chExt cx="1223240" cy="333905"/>
          </a:xfrm>
          <a:solidFill>
            <a:srgbClr val="E6E6E6"/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CEBFA17-E7D3-4C29-8A4C-D918259702D3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ый треугольник 17">
              <a:extLst>
                <a:ext uri="{FF2B5EF4-FFF2-40B4-BE49-F238E27FC236}">
                  <a16:creationId xmlns:a16="http://schemas.microsoft.com/office/drawing/2014/main" id="{5D0415FB-182C-40F4-B10E-4AF50CBC0AAF}"/>
                </a:ext>
              </a:extLst>
            </p:cNvPr>
            <p:cNvSpPr/>
            <p:nvPr/>
          </p:nvSpPr>
          <p:spPr>
            <a:xfrm rot="5400000">
              <a:off x="904840" y="283796"/>
              <a:ext cx="324913" cy="311887"/>
            </a:xfrm>
            <a:prstGeom prst="rtTriangle">
              <a:avLst/>
            </a:prstGeom>
            <a:grpFill/>
            <a:ln>
              <a:solidFill>
                <a:srgbClr val="E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0BC5EE-7440-48AD-AA54-AF7189A8FDCF}"/>
              </a:ext>
            </a:extLst>
          </p:cNvPr>
          <p:cNvGrpSpPr/>
          <p:nvPr/>
        </p:nvGrpSpPr>
        <p:grpSpPr>
          <a:xfrm>
            <a:off x="0" y="278328"/>
            <a:ext cx="1223239" cy="332860"/>
            <a:chOff x="0" y="278328"/>
            <a:chExt cx="1223239" cy="332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E5B043F8-3806-472C-AE81-79BF02E4D6C9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ый треугольник 2">
              <a:extLst>
                <a:ext uri="{FF2B5EF4-FFF2-40B4-BE49-F238E27FC236}">
                  <a16:creationId xmlns:a16="http://schemas.microsoft.com/office/drawing/2014/main" id="{F58F09A6-A6AF-42E8-9B96-8D23E4D32073}"/>
                </a:ext>
              </a:extLst>
            </p:cNvPr>
            <p:cNvSpPr/>
            <p:nvPr/>
          </p:nvSpPr>
          <p:spPr>
            <a:xfrm rot="5400000">
              <a:off x="905370" y="284327"/>
              <a:ext cx="323851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2B6B99-6266-CA4D-8267-27D522AE3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ru-RU" dirty="0">
                <a:latin typeface="Roboto bold" panose="02000000000000000000" pitchFamily="2" charset="0"/>
                <a:ea typeface="Roboto bold" panose="02000000000000000000" pitchFamily="2" charset="0"/>
              </a:rPr>
              <a:t>Опыт выполнения работ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3982A-B10E-E14A-912A-28D53EB7D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D4391C-B8C0-B24A-A837-31626741744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9F5CE54-16A8-41CE-9A12-90EB02D38187}"/>
              </a:ext>
            </a:extLst>
          </p:cNvPr>
          <p:cNvCxnSpPr>
            <a:cxnSpLocks/>
          </p:cNvCxnSpPr>
          <p:nvPr/>
        </p:nvCxnSpPr>
        <p:spPr>
          <a:xfrm flipV="1">
            <a:off x="1196975" y="-44450"/>
            <a:ext cx="381000" cy="350309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4C1003A1-F27C-48FB-BC01-21985D76301F}"/>
              </a:ext>
            </a:extLst>
          </p:cNvPr>
          <p:cNvSpPr/>
          <p:nvPr/>
        </p:nvSpPr>
        <p:spPr>
          <a:xfrm>
            <a:off x="97766" y="6389298"/>
            <a:ext cx="1104181" cy="34505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B4C45A-F16D-4B7E-9878-17D0B2A49EA4}"/>
              </a:ext>
            </a:extLst>
          </p:cNvPr>
          <p:cNvSpPr txBox="1"/>
          <p:nvPr/>
        </p:nvSpPr>
        <p:spPr>
          <a:xfrm>
            <a:off x="593725" y="6403039"/>
            <a:ext cx="6127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4FE5CD6B-9423-47FE-8AE5-4858952CEDA8}"/>
              </a:ext>
            </a:extLst>
          </p:cNvPr>
          <p:cNvGrpSpPr/>
          <p:nvPr/>
        </p:nvGrpSpPr>
        <p:grpSpPr>
          <a:xfrm rot="10800000">
            <a:off x="11352487" y="6231337"/>
            <a:ext cx="1607862" cy="383734"/>
            <a:chOff x="0" y="277909"/>
            <a:chExt cx="1220022" cy="33327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53A5F315-3F18-4B7E-8774-252D2D137B2E}"/>
                </a:ext>
              </a:extLst>
            </p:cNvPr>
            <p:cNvSpPr/>
            <p:nvPr/>
          </p:nvSpPr>
          <p:spPr>
            <a:xfrm>
              <a:off x="0" y="278328"/>
              <a:ext cx="900113" cy="332860"/>
            </a:xfrm>
            <a:prstGeom prst="rect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ый треугольник 44">
              <a:extLst>
                <a:ext uri="{FF2B5EF4-FFF2-40B4-BE49-F238E27FC236}">
                  <a16:creationId xmlns:a16="http://schemas.microsoft.com/office/drawing/2014/main" id="{F46CC75D-BB0B-4464-AB95-FC5F13714702}"/>
                </a:ext>
              </a:extLst>
            </p:cNvPr>
            <p:cNvSpPr/>
            <p:nvPr/>
          </p:nvSpPr>
          <p:spPr>
            <a:xfrm rot="5400000">
              <a:off x="900956" y="285088"/>
              <a:ext cx="326245" cy="311887"/>
            </a:xfrm>
            <a:prstGeom prst="rtTriangle">
              <a:avLst/>
            </a:prstGeom>
            <a:solidFill>
              <a:srgbClr val="006256"/>
            </a:solidFill>
            <a:ln>
              <a:solidFill>
                <a:srgbClr val="0062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E55E714-A421-4D13-B926-F7CCF16E6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799" b="29178"/>
          <a:stretch/>
        </p:blipFill>
        <p:spPr>
          <a:xfrm>
            <a:off x="11817888" y="6268352"/>
            <a:ext cx="1058799" cy="28314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58AE793-C6D4-430B-9D20-6B815971642D}"/>
              </a:ext>
            </a:extLst>
          </p:cNvPr>
          <p:cNvCxnSpPr>
            <a:cxnSpLocks/>
          </p:cNvCxnSpPr>
          <p:nvPr/>
        </p:nvCxnSpPr>
        <p:spPr>
          <a:xfrm flipV="1">
            <a:off x="10941831" y="6452206"/>
            <a:ext cx="587499" cy="522335"/>
          </a:xfrm>
          <a:prstGeom prst="line">
            <a:avLst/>
          </a:prstGeom>
          <a:ln>
            <a:solidFill>
              <a:srgbClr val="006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C56D36A-093C-48F6-85AF-AEBA09EEFB3B}"/>
              </a:ext>
            </a:extLst>
          </p:cNvPr>
          <p:cNvSpPr txBox="1"/>
          <p:nvPr/>
        </p:nvSpPr>
        <p:spPr>
          <a:xfrm>
            <a:off x="1379988" y="1892701"/>
            <a:ext cx="3560213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Проектирование и реконструкция Цеха №8 на АО «Метровагонмаш», по адресу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г.о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. Мытищи, 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ул.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Колонцова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256"/>
              </a:solidFill>
              <a:effectLst/>
              <a:uLnTx/>
              <a:uFillTx/>
              <a:latin typeface="Roboto Regular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К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апитальный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ремонт цеха с устройством внутрицеховых железнодорожных путей с примыканием к уличной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трансбордерной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системе, устройством смотровой канавы и домкратных площадок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Р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еконструкция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инженерных систем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О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бщестроительные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и отделочные работы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З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амена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систем вентиляции и отопления, внутрицехового освещения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У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стройство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высокоэффективной системы очистки воздуха от сварочных газов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200" dirty="0">
                <a:solidFill>
                  <a:srgbClr val="006256"/>
                </a:solidFill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троительство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 АБК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140385E-D4F3-47C1-96D5-AFE72E1C74E4}"/>
              </a:ext>
            </a:extLst>
          </p:cNvPr>
          <p:cNvSpPr/>
          <p:nvPr/>
        </p:nvSpPr>
        <p:spPr>
          <a:xfrm>
            <a:off x="1216552" y="1812008"/>
            <a:ext cx="3823281" cy="3650901"/>
          </a:xfrm>
          <a:prstGeom prst="rect">
            <a:avLst/>
          </a:prstGeom>
          <a:noFill/>
          <a:ln>
            <a:solidFill>
              <a:srgbClr val="0062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0C76F9-1DC9-48A4-A4CA-9B317AB88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5750" y="197951"/>
            <a:ext cx="1018982" cy="2925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287066-618A-4E5E-BCC1-6667BB29F0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45" t="-2" r="38158" b="-68"/>
          <a:stretch/>
        </p:blipFill>
        <p:spPr>
          <a:xfrm>
            <a:off x="5282788" y="2464731"/>
            <a:ext cx="3592388" cy="2998178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C11E62C-5CDD-4649-8DD7-E8EBA1F01245}"/>
              </a:ext>
            </a:extLst>
          </p:cNvPr>
          <p:cNvSpPr/>
          <p:nvPr/>
        </p:nvSpPr>
        <p:spPr>
          <a:xfrm>
            <a:off x="9751923" y="1954596"/>
            <a:ext cx="2379816" cy="489611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6256"/>
                </a:solidFill>
                <a:effectLst/>
                <a:uLnTx/>
                <a:uFillTx/>
                <a:latin typeface="Roboto Regular"/>
                <a:ea typeface="Open Sans" panose="020B0606030504020204" pitchFamily="34" charset="0"/>
                <a:cs typeface="Open Sans" panose="020B0606030504020204" pitchFamily="34" charset="0"/>
              </a:rPr>
              <a:t>После реконструкции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D25750-4502-4EBE-A37B-CFB8CE0B24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257"/>
          <a:stretch/>
        </p:blipFill>
        <p:spPr>
          <a:xfrm>
            <a:off x="9124119" y="2464731"/>
            <a:ext cx="3592389" cy="299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695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RANEPA_education">
      <a:dk1>
        <a:srgbClr val="000000"/>
      </a:dk1>
      <a:lt1>
        <a:srgbClr val="FFFFFF"/>
      </a:lt1>
      <a:dk2>
        <a:srgbClr val="404040"/>
      </a:dk2>
      <a:lt2>
        <a:srgbClr val="E7E6E6"/>
      </a:lt2>
      <a:accent1>
        <a:srgbClr val="FF5C36"/>
      </a:accent1>
      <a:accent2>
        <a:srgbClr val="ED7D31"/>
      </a:accent2>
      <a:accent3>
        <a:srgbClr val="879DC1"/>
      </a:accent3>
      <a:accent4>
        <a:srgbClr val="A30236"/>
      </a:accent4>
      <a:accent5>
        <a:srgbClr val="3F5CBD"/>
      </a:accent5>
      <a:accent6>
        <a:srgbClr val="12A3AD"/>
      </a:accent6>
      <a:hlink>
        <a:srgbClr val="6D6D6D"/>
      </a:hlink>
      <a:folHlink>
        <a:srgbClr val="AFABA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10147</TotalTime>
  <Words>1272</Words>
  <Application>Microsoft Office PowerPoint</Application>
  <PresentationFormat>Произвольный</PresentationFormat>
  <Paragraphs>271</Paragraphs>
  <Slides>29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Roboto bold</vt:lpstr>
      <vt:lpstr>Roboto Regular</vt:lpstr>
      <vt:lpstr>Wingdings</vt:lpstr>
      <vt:lpstr>Тема Office</vt:lpstr>
      <vt:lpstr>Презентация компании КиКГЕОСТРОЙ</vt:lpstr>
      <vt:lpstr>Содержание: Структура Группы Компаний…………...………………….3 Виды деятельности………………………………………………..4 Основные показатели деятельности………………..5 Технические ресурсы…………………………………………….7 Кадровые ресурсы……………………………………………......8 Наш опыт работ…………………………………………………......9 Заказчики и партнеры…........................................39  </vt:lpstr>
      <vt:lpstr>Структура Группы Компаний</vt:lpstr>
      <vt:lpstr>Виды деятельности </vt:lpstr>
      <vt:lpstr>Основные показатели деятельности</vt:lpstr>
      <vt:lpstr>Основные показатели деятельности</vt:lpstr>
      <vt:lpstr>Технические ресурсы</vt:lpstr>
      <vt:lpstr>Кадровые ресурсы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Опыт выполнения работ</vt:lpstr>
      <vt:lpstr>Заказчики и партнеры</vt:lpstr>
      <vt:lpstr>Контакты:  ООО «КиКГЕОСТРОЙ» Россия, г. Москва, ул. Земляной Вал, 50Ас3  8 (495) 991 96 31  kikgeo.fin@gmail.com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Корр Константин</cp:lastModifiedBy>
  <cp:revision>686</cp:revision>
  <dcterms:created xsi:type="dcterms:W3CDTF">2022-10-16T16:54:41Z</dcterms:created>
  <dcterms:modified xsi:type="dcterms:W3CDTF">2024-11-18T11:31:01Z</dcterms:modified>
</cp:coreProperties>
</file>