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250A5-3197-40E2-AA01-DE99A3276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3CF914-351A-4BE7-8CBA-19C823932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FFA05A-9086-403D-8CAF-5A59E437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642FBC-E804-42AD-97B1-024F17031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7DA7E-E49B-4B65-B278-5EDCA4B6A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4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7CA97-9834-4916-95AD-314554B6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5A6AFE-FDF2-4786-ABFD-BA337CE41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5295BE-A7A2-492D-88E2-66BB3D8B3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58FA88-6BB5-4E9F-B42C-09BADD692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1FBE31-6BE7-4183-97C8-3FA73B957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1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CFFD87-8474-47FE-8C31-142CCB3029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BEA635-7745-4DB6-BE56-984E11C1C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BE4D21-E70A-43AE-B0BC-1691FAD5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038A5A-2588-4A4F-96BA-7BAD4BC8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ED9769-54D0-48C2-ABA3-46F00A3E7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5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41092-9A31-444A-9DFB-0DE7D388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0EF7C-2E92-479C-991C-4FE086431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87AAEF-64DE-4E97-8742-5D4267043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0BE035-5470-4A18-B841-CF6709E00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7BAB6-84B7-418F-829B-B0FE55CA8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5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5EE72-CC8F-4802-B396-69C098712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452CF4-3507-4A88-B976-21A573B50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B656B6-3065-46F5-8ACB-CBA35B5F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26D8B0-D80C-4B9C-9CC9-4715FD3C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3EB2C-A665-4444-9CB9-D6868EA5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1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0860B-083F-4922-8741-2E8C4470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64182-989B-43D3-B554-209D50D95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735836-5661-47A5-9CE1-E076712E4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C62781-F71E-486E-A071-C6F48AE7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32FB0F-F490-4444-8253-A96567EF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B315BA-C297-451A-A13D-F2A223D6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9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036AC-B3BB-4CFE-AE77-889F9696E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34778C-4122-47E3-AC9A-51B457570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F7AF0A-FFA6-4BAC-861B-FF3A420F7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934CE8-F225-4429-BC8B-3C5919AA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60AC0C-BC53-442A-8AEE-5E6C329A0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0678B1-EB73-4932-BB22-94D4809B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66E788-BC93-4E35-9E72-28CD94F2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FABEEE-438D-4469-B176-493F8F8F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4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C13E5-21AF-4BF4-B10B-89D50CDF9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56A26E-34C0-4036-AE15-DE387C108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CB751F-0AC7-48A9-A55F-031419B47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68D891-51C2-4691-8117-22B9BFD71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4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FB0BCF-72BB-4214-8377-B700DB7AE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B98553-D394-49E4-A3B7-FF391F3A5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6CF75F-23F8-45B7-B2D5-82B41DBA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FE2263-8DDE-4CAF-BEA0-3F174766D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2BAEB3-A780-40E1-8501-3D8E31140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7F3748-D791-498A-B145-4921DF6C4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102A8E-1C82-47F4-BC8B-BA00D79F8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F6E4B7-B42F-469C-9C08-C8FFEAC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42B8F6-1FC1-450B-B49D-84C316C9C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DFA19-DD51-4FE4-8CFC-6C5ED124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C7A3E2-CFA7-4F0B-87E2-578549B14A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DB663E-1B1C-4432-9DD2-F1AD5D159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76B5F5-A5EB-463C-81B4-6A1DD3E14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654E3E-C04E-4A5E-9FD0-A9DA484E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95A2FE-3ED4-40D3-BF9B-4C240D1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0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B0F86-F36B-4D71-BF15-D04D74FDE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9B82BF-97B8-4140-9958-419A47E5C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926E51-06BE-472B-8EB4-609BC598E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0883AE-B815-4CFD-8726-300AAD2D8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7C2CE0-9862-43A1-83F7-E73350A8A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0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596D33-DD18-4F84-995A-3AD111125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91" y="257453"/>
            <a:ext cx="3991532" cy="56491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270160" y="257453"/>
            <a:ext cx="7261933" cy="2021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обкаточных путях выполнялись работы по переносу стрелочного перевода СП № 8 в новое проектное положение с переименованием в СП № 40, а также перекладка части ж/д пути № 1.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Указанные работы выполнялись без изменения существующих высотных отметок. Соответственно, откос высотой ориентировочно 0,5 м существовал до начала выполнения работ ООО «</a:t>
            </a:r>
            <a:r>
              <a:rPr lang="ru-RU" sz="1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КиКГЕОСТРОЙ</a:t>
            </a:r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».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Работы по укреплению откоса указанного участка рабочей документацией и договором не предусматривались и в проектные объемы работ ООО «</a:t>
            </a:r>
            <a:r>
              <a:rPr lang="ru-RU" sz="1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КиКГЕОСТРОЙ</a:t>
            </a:r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не входили.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EBBEC6-7D3B-44C1-97D0-06243CA93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521" y="2235894"/>
            <a:ext cx="6978397" cy="393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5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864265" y="304365"/>
            <a:ext cx="638374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Ж/д путь № 32 / фактически тупиковый путь № 36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По замечанию, указанному в материалах обследования как ж/д путь № 32, фактически рассматриваемый участок относится к ж/д пути № 36, являющемуся тупиковым.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Вдоль указанного участка отсутствуют элементы благоустройства и конструктивные упоры, препятствующие осыпанию щебеночного балласта, в том числе бордюрный камень, лотки и иные аналогичные элементы.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С учетом расположения пути на отметке более 1 м относительно прилегающей территории в процессе эксплуатации происходит разрушение балластной призмы.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784526-A0E9-42F1-B33A-6A322B16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5" y="304364"/>
            <a:ext cx="4229690" cy="62492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E24F3D-24C1-4CE1-93F7-C7ADDC269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859" y="3588811"/>
            <a:ext cx="6832645" cy="253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9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997450" y="348342"/>
            <a:ext cx="6640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Работы по строительству ж/д пути № 30 выполнялись в соответствии с утвержденной рабочей документацией.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Утвержденной рабочей документацией не предусматривались замещение техногенного грунта, а также демонтаж скрытых инженерных сетей и сооружений, не отраженных на </a:t>
            </a:r>
            <a:r>
              <a:rPr lang="ru-RU" sz="1400" dirty="0" err="1">
                <a:solidFill>
                  <a:srgbClr val="FF0000"/>
                </a:solidFill>
              </a:rPr>
              <a:t>геоподоснове</a:t>
            </a:r>
            <a:r>
              <a:rPr lang="ru-RU" sz="1400" dirty="0">
                <a:solidFill>
                  <a:srgbClr val="FF0000"/>
                </a:solidFill>
              </a:rPr>
              <a:t>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В ходе работ по ликвидации провала грунта весной 2024 г. был локально выполнен демонтаж остатков части емкости с технической солью, которая не была отображена на </a:t>
            </a:r>
            <a:r>
              <a:rPr lang="ru-RU" sz="1400" dirty="0" err="1">
                <a:solidFill>
                  <a:srgbClr val="FF0000"/>
                </a:solidFill>
              </a:rPr>
              <a:t>геоподоснове</a:t>
            </a:r>
            <a:r>
              <a:rPr lang="ru-RU" sz="1400" dirty="0">
                <a:solidFill>
                  <a:srgbClr val="FF0000"/>
                </a:solidFill>
              </a:rPr>
              <a:t>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Также, по данным инженерных изысканий, в оси построенного пути расположены иные подземные сооружения, которые ранее не были демонтированы надлежащим образом и были скрыты под слоем грунта. Разрушение таких сооружений в грунте может приводить к образованию провалов и просадок.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На участке ж/д пути № 30 от СП № 46 до ГП № 44 зафиксированы просадки. Выправка пути будет выполнена ООО «</a:t>
            </a:r>
            <a:r>
              <a:rPr lang="ru-RU" sz="1400" dirty="0" err="1">
                <a:solidFill>
                  <a:srgbClr val="FF0000"/>
                </a:solidFill>
              </a:rPr>
              <a:t>КиКГЕОСТРОЙ</a:t>
            </a:r>
            <a:r>
              <a:rPr lang="ru-RU" sz="1400" dirty="0">
                <a:solidFill>
                  <a:srgbClr val="FF0000"/>
                </a:solidFill>
              </a:rPr>
              <a:t>» в рамках гарантийного периода в срок до 01.09.2026 г.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DC0D07-6F67-4A69-BE05-09B39E11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06" y="286139"/>
            <a:ext cx="4325092" cy="628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83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917626-A625-4322-8BF3-3B05921BC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25" y="177718"/>
            <a:ext cx="6274030" cy="34798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096785-C3FE-44F1-9E99-EC2AA7EC2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827" y="177718"/>
            <a:ext cx="3998899" cy="5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13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731449" y="271533"/>
            <a:ext cx="6472170" cy="205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Монтаж закладных деталей МС был выполнен в соответствии с проектной документацией, предусматривающей шаг крепления закладных деталей.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По предоставленным фотоматериалам установлено, что часть закладных деталей имеет механические повреждения, характерные для воздействия грузовой техники при выполнении маневровых работ на путях.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В результате указанного воздействия часть закладных деталей отсутствует, а часть деформирована и утратила проектную геометрию, что отражено в замечаниях.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898FDF-4CEB-43A1-9EB5-63734ECB1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84" y="271533"/>
            <a:ext cx="3981720" cy="56829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215D64-A2B2-4CB1-9C27-D10FF53FB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737" y="2393050"/>
            <a:ext cx="4314195" cy="392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35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302657" y="278989"/>
            <a:ext cx="66790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Фактически рассматриваемый участок относится к ж/д пути № 35.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В асфальтобетонном покрытии выявлено отверстие диаметром ориентировочно 100 мм. При осмотре установлен размыв балластного слоя под асфальтобетонным покрытием.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Причины появления отверстия в асфальтобетонном покрытии и последующего размыва подстилающих слоев необходимо определить </a:t>
            </a:r>
            <a:r>
              <a:rPr lang="ru-RU" sz="1400" dirty="0" err="1">
                <a:solidFill>
                  <a:srgbClr val="FF0000"/>
                </a:solidFill>
              </a:rPr>
              <a:t>комиссионно</a:t>
            </a:r>
            <a:r>
              <a:rPr lang="ru-RU" sz="1400" dirty="0">
                <a:solidFill>
                  <a:srgbClr val="FF0000"/>
                </a:solidFill>
              </a:rPr>
              <a:t> с участием представителей АО «Метровагонмаш», Технического заказчика и подрядных организаций.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Комиссионное обследование необходимо для определения характера дефекта, причин его возникновения, а также способа устранения причин и последствий.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Предварительная дата комиссионного осмотра — 08.07.2026 г.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6AC380-0F70-493F-A6B3-087767BC6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34" y="386510"/>
            <a:ext cx="3729391" cy="548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01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E43283-1261-4594-87F9-932AE37A4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04" y="611903"/>
            <a:ext cx="3025655" cy="5367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86E9DF-59A9-4E30-A359-434207DA6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947" y="611902"/>
            <a:ext cx="3462243" cy="53670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6CE016-7D92-4CF1-9FAC-095D6FF6C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3054" y="601782"/>
            <a:ext cx="3199342" cy="537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017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473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30</cp:revision>
  <cp:lastPrinted>2026-06-22T11:25:02Z</cp:lastPrinted>
  <dcterms:created xsi:type="dcterms:W3CDTF">2026-05-08T14:07:21Z</dcterms:created>
  <dcterms:modified xsi:type="dcterms:W3CDTF">2026-06-22T11:25:30Z</dcterms:modified>
</cp:coreProperties>
</file>