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45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49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2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6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0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4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8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7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7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9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661402-E101-47D8-A7BE-5877C2EA9FBA}"/>
              </a:ext>
            </a:extLst>
          </p:cNvPr>
          <p:cNvSpPr txBox="1"/>
          <p:nvPr/>
        </p:nvSpPr>
        <p:spPr>
          <a:xfrm>
            <a:off x="503852" y="2748263"/>
            <a:ext cx="675697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Cambria" panose="02040503050406030204" pitchFamily="18" charset="0"/>
                <a:ea typeface="Cambria" panose="02040503050406030204" pitchFamily="18" charset="0"/>
              </a:rPr>
              <a:t>Ангар для хранения ТМЦ  (18м х 30м х 8,6м)</a:t>
            </a:r>
          </a:p>
          <a:p>
            <a:endParaRPr lang="ru-RU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200" b="1" dirty="0">
                <a:latin typeface="Cambria" panose="02040503050406030204" pitchFamily="18" charset="0"/>
                <a:ea typeface="Cambria" panose="02040503050406030204" pitchFamily="18" charset="0"/>
              </a:rPr>
              <a:t>КЖ:</a:t>
            </a:r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 фундаменты, плита пола, пандусы, площадки (арматура - 38,4т, бетон В30 - 350м3)</a:t>
            </a:r>
          </a:p>
          <a:p>
            <a:endParaRPr lang="ru-RU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200" b="1" dirty="0">
                <a:latin typeface="Cambria" panose="02040503050406030204" pitchFamily="18" charset="0"/>
                <a:ea typeface="Cambria" panose="02040503050406030204" pitchFamily="18" charset="0"/>
              </a:rPr>
              <a:t>КМ</a:t>
            </a:r>
            <a:r>
              <a:rPr lang="ru-RU" sz="1200" b="1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ru-RU" sz="1200">
                <a:latin typeface="Cambria" panose="02040503050406030204" pitchFamily="18" charset="0"/>
                <a:ea typeface="Cambria" panose="02040503050406030204" pitchFamily="18" charset="0"/>
              </a:rPr>
              <a:t> общий </a:t>
            </a:r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вес </a:t>
            </a:r>
            <a:r>
              <a:rPr lang="ru-RU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металлокаркаса</a:t>
            </a:r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 - 39,1т</a:t>
            </a:r>
          </a:p>
          <a:p>
            <a:endParaRPr lang="ru-RU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200" b="1" dirty="0">
                <a:latin typeface="Cambria" panose="02040503050406030204" pitchFamily="18" charset="0"/>
                <a:ea typeface="Cambria" panose="02040503050406030204" pitchFamily="18" charset="0"/>
              </a:rPr>
              <a:t>АР:</a:t>
            </a:r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 ворота – 2шт, двери – 2шт, витражи -10шт, наивной пол – 560м2, крыша, стены - профлист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1F138BDE-5382-4BDE-96AE-378442ABE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645310"/>
              </p:ext>
            </p:extLst>
          </p:nvPr>
        </p:nvGraphicFramePr>
        <p:xfrm>
          <a:off x="374520" y="4573165"/>
          <a:ext cx="3402562" cy="1134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1381">
                  <a:extLst>
                    <a:ext uri="{9D8B030D-6E8A-4147-A177-3AD203B41FA5}">
                      <a16:colId xmlns:a16="http://schemas.microsoft.com/office/drawing/2014/main" val="3096358011"/>
                    </a:ext>
                  </a:extLst>
                </a:gridCol>
                <a:gridCol w="991181">
                  <a:extLst>
                    <a:ext uri="{9D8B030D-6E8A-4147-A177-3AD203B41FA5}">
                      <a16:colId xmlns:a16="http://schemas.microsoft.com/office/drawing/2014/main" val="202213036"/>
                    </a:ext>
                  </a:extLst>
                </a:gridCol>
              </a:tblGrid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Архитектурные решения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9 727 173,29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31195909"/>
                  </a:ext>
                </a:extLst>
              </a:tr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Конструкции железобетонные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16 667 295,49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49210268"/>
                  </a:ext>
                </a:extLst>
              </a:tr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Конструкции металлические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15 641 574,00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35340494"/>
                  </a:ext>
                </a:extLst>
              </a:tr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Итого цена конкурса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42 036 042,78</a:t>
                      </a:r>
                      <a:endParaRPr lang="en-US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937322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C19CCCB-0A24-43F2-9236-06F94E89275E}"/>
              </a:ext>
            </a:extLst>
          </p:cNvPr>
          <p:cNvSpPr txBox="1"/>
          <p:nvPr/>
        </p:nvSpPr>
        <p:spPr>
          <a:xfrm>
            <a:off x="988676" y="4315564"/>
            <a:ext cx="21742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Стоимость по сметам, с НДС: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E02E32-E933-4C91-9390-E614CD0837FC}"/>
              </a:ext>
            </a:extLst>
          </p:cNvPr>
          <p:cNvSpPr txBox="1"/>
          <p:nvPr/>
        </p:nvSpPr>
        <p:spPr>
          <a:xfrm>
            <a:off x="256332" y="5652032"/>
            <a:ext cx="804258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1. В объём работ Подрядчика входит </a:t>
            </a:r>
            <a:r>
              <a:rPr lang="ru-RU" sz="1000" b="1" dirty="0">
                <a:latin typeface="Cambria" panose="02040503050406030204" pitchFamily="18" charset="0"/>
                <a:ea typeface="Cambria" panose="02040503050406030204" pitchFamily="18" charset="0"/>
              </a:rPr>
              <a:t>закупка всех основных и вспомогательных материалов</a:t>
            </a:r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, необходимых для выполнения работ,</a:t>
            </a:r>
          </a:p>
          <a:p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а также транспортировка (включая погрузочно-разгрузочные работы) и хранение.</a:t>
            </a: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2. Срок выполнения работ – не более </a:t>
            </a:r>
            <a:r>
              <a:rPr lang="ru-RU" sz="1000" b="1" dirty="0">
                <a:latin typeface="Cambria" panose="02040503050406030204" pitchFamily="18" charset="0"/>
                <a:ea typeface="Cambria" panose="02040503050406030204" pitchFamily="18" charset="0"/>
              </a:rPr>
              <a:t>120 календарных дней </a:t>
            </a:r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с даты заключения договора.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EFBC2B-4428-4C83-8A3A-80C6F1E35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30" y="157581"/>
            <a:ext cx="7750629" cy="246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035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136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2025-07-09T08:41:06Z</dcterms:created>
  <dcterms:modified xsi:type="dcterms:W3CDTF">2025-07-09T09:40:58Z</dcterms:modified>
</cp:coreProperties>
</file>