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27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7885B6-85F2-4529-9638-9C08F9C3A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B31CF3-CABC-4EF1-A373-4F4F9B493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976403-33C9-486F-9B87-3D0DBFFA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0ACDCF-893D-4B2E-B42F-119B3C104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76133E-D273-4E7C-A1A8-CEF4C3AEF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5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57CC9A-02FF-4A43-8A68-A824D88B7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184B17-3D4F-4493-B5C2-9B5C1D865D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A65617-BB2C-425E-8A79-2AFA83E85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AC20F2-AC31-4952-B73D-5DE209D9F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A6577A-A62C-4244-B3AC-CFAD945BD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5AFCD48-2B5E-46CE-82D3-F6250BB5C2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BE5FF5-88D9-4288-9F1F-FFCEE11A6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2DDD78-0667-44EA-988E-1261B0A93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90DAF5-C03E-4249-ABDA-6C6611859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F71BF7-DE21-450C-9A5E-6490638AD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69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81C3F-422A-47DC-8026-209E39457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0857BD-23AC-49E8-BC62-4020EBB35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630183-15C3-4AFE-B52B-52D500EA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EEF384-9E4E-41C1-9371-7B541510A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AF95C-347C-4C74-94EC-D5811F67C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83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6085D-2708-4E1E-BECC-77B836E34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CE0799-9D39-47E2-A70D-FDB60F1D2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B848CE-3B69-4C9E-8B8B-8160CAB9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7C8CB9-589B-4895-9891-020830F07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397D49-DAE9-4BFF-A13B-7D60E2C2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97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B04BB1-98CC-4801-9FB4-3B77D874C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4FACF-307E-46BB-820C-BDF06D72A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5BEED8E-896B-44F3-A208-34B5A140F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816751-DD39-483C-931A-7A27DA027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19C2CA-ED0E-4316-9E05-999B078A1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B6BF60-0016-4D2D-92C0-25D61FE38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38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3F7BE-A42D-4C23-840F-1145A566A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295C9B-E7EF-4AD8-8DE5-B79E4554C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6ACF8C-4C14-45F2-962A-069536EE09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11221B4-A55B-4106-B7C8-28754DCF05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56521E1-CF1B-49FA-8601-B9DE47EDBE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40735A9-7119-416D-8078-EB43969EF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00FC1D-6DCE-4E79-9B6F-7BC717D7E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AA920B2-D4DC-4ADC-9E27-D1C115A2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22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E0538-0917-454A-99F7-E9BD1F925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793D30F-5BA1-4E08-8144-B4FAC2AF1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A64858C-8EA1-4F29-9D72-FE761FADC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364831-7961-4E63-8AA4-2AA1E6CD8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45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9105141-C64A-45BB-B96C-E64BC1089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569AB66-32F6-4271-A5D3-FAA963647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685AF06-4B36-420D-B48D-E34665399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70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F0F26A-3234-4EBD-AB3F-5A58ECE98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9626EF-435E-420D-A97A-9D650FEC9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A4CFFAB-C688-4226-A4E5-CEA5E7DA1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38A62C-F8D0-4B03-86F6-1862E7B2D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1C2944-11C8-4836-9A3F-AC1DE6078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4C952A-10F1-4D8E-A67A-D9C1A5E9E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2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BEA12D-7889-4D20-B16F-870BEC561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DC78C82-A9A6-41C3-96B7-4BDECA75C3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768BC0-D607-4137-A509-105A00D79C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E734AE-F9BF-4B3D-B0CA-43A5B41D5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D4BBD8-07E0-4410-9B93-98F320A0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EB46C7-A696-43B9-BF97-9D21B348D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24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3C45F-AEA2-4C8E-B6AB-65F51C6D2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A1F33C-8F1D-4B12-953A-2769FCDA3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24D205-FC7C-4F22-A39C-8CADA76C99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F5ECF-F778-47BA-BCEB-545B1E376ACD}" type="datetimeFigureOut">
              <a:rPr lang="en-US" smtClean="0"/>
              <a:t>7/9/2025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CFEE58-0886-4948-9C35-12E05BA05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01C11C-29A5-4256-9122-1BDE98BBF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DF397-0A40-446E-A773-F86628A67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83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BF1B77-F4CD-4784-A38D-C4B1B8935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5225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661402-E101-47D8-A7BE-5877C2EA9FBA}"/>
              </a:ext>
            </a:extLst>
          </p:cNvPr>
          <p:cNvSpPr txBox="1"/>
          <p:nvPr/>
        </p:nvSpPr>
        <p:spPr>
          <a:xfrm>
            <a:off x="410546" y="1853682"/>
            <a:ext cx="67425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>
                <a:latin typeface="Cambria" panose="02040503050406030204" pitchFamily="18" charset="0"/>
                <a:ea typeface="Cambria" panose="02040503050406030204" pitchFamily="18" charset="0"/>
              </a:rPr>
              <a:t>Ангар 18м </a:t>
            </a:r>
            <a:r>
              <a:rPr lang="ru-RU" sz="1200" b="1" dirty="0">
                <a:latin typeface="Cambria" panose="02040503050406030204" pitchFamily="18" charset="0"/>
                <a:ea typeface="Cambria" panose="02040503050406030204" pitchFamily="18" charset="0"/>
              </a:rPr>
              <a:t>х 30м х 8,6м</a:t>
            </a:r>
          </a:p>
          <a:p>
            <a:endParaRPr lang="ru-RU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КЖ: фундаменты, плита пола, пандусы, площадки (арматура - 38,4т, бетон В30 - 350м3)</a:t>
            </a:r>
          </a:p>
          <a:p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КМ: общи вес </a:t>
            </a:r>
            <a:r>
              <a:rPr lang="ru-RU" sz="1200" dirty="0" err="1">
                <a:latin typeface="Cambria" panose="02040503050406030204" pitchFamily="18" charset="0"/>
                <a:ea typeface="Cambria" panose="02040503050406030204" pitchFamily="18" charset="0"/>
              </a:rPr>
              <a:t>металлокаркаса</a:t>
            </a:r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 - 39,1т</a:t>
            </a:r>
          </a:p>
          <a:p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АР: ворота – 2шт, двери – 2шт, витражи -10шт, наивной пол – 560м2, крыша, стены - профлист</a:t>
            </a:r>
            <a:endParaRPr lang="en-US" sz="1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FEBEC1-6EFD-4845-8098-84DC4ACB0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2553" y="1804914"/>
            <a:ext cx="2790630" cy="25151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E077385-BAEC-4142-98CA-FE04A5FD5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1012" y="4395780"/>
            <a:ext cx="3402563" cy="1134874"/>
          </a:xfrm>
          <a:prstGeom prst="rect">
            <a:avLst/>
          </a:prstGeom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1F138BDE-5382-4BDE-96AE-378442ABE3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661970"/>
              </p:ext>
            </p:extLst>
          </p:nvPr>
        </p:nvGraphicFramePr>
        <p:xfrm>
          <a:off x="461606" y="3478373"/>
          <a:ext cx="3402562" cy="11348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1381">
                  <a:extLst>
                    <a:ext uri="{9D8B030D-6E8A-4147-A177-3AD203B41FA5}">
                      <a16:colId xmlns:a16="http://schemas.microsoft.com/office/drawing/2014/main" val="3096358011"/>
                    </a:ext>
                  </a:extLst>
                </a:gridCol>
                <a:gridCol w="991181">
                  <a:extLst>
                    <a:ext uri="{9D8B030D-6E8A-4147-A177-3AD203B41FA5}">
                      <a16:colId xmlns:a16="http://schemas.microsoft.com/office/drawing/2014/main" val="202213036"/>
                    </a:ext>
                  </a:extLst>
                </a:gridCol>
              </a:tblGrid>
              <a:tr h="28371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Архитектурные решения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u="none" strike="noStrike">
                          <a:effectLst/>
                        </a:rPr>
                        <a:t>9 727 173,29</a:t>
                      </a:r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31195909"/>
                  </a:ext>
                </a:extLst>
              </a:tr>
              <a:tr h="28371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Конструкции железобетонные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u="none" strike="noStrike">
                          <a:effectLst/>
                        </a:rPr>
                        <a:t>16 667 295,49</a:t>
                      </a:r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49210268"/>
                  </a:ext>
                </a:extLst>
              </a:tr>
              <a:tr h="28371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</a:rPr>
                        <a:t>Конструкции металлические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u="none" strike="noStrike">
                          <a:effectLst/>
                        </a:rPr>
                        <a:t>15 641 574,00</a:t>
                      </a:r>
                      <a:endParaRPr lang="en-US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35340494"/>
                  </a:ext>
                </a:extLst>
              </a:tr>
              <a:tr h="283718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</a:rPr>
                        <a:t>Итого цена конкурса</a:t>
                      </a:r>
                      <a:endParaRPr lang="ru-RU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1" u="none" strike="noStrike" dirty="0">
                          <a:effectLst/>
                        </a:rPr>
                        <a:t>42 036 042,78</a:t>
                      </a:r>
                      <a:endParaRPr lang="en-US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19373220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C19CCCB-0A24-43F2-9236-06F94E89275E}"/>
              </a:ext>
            </a:extLst>
          </p:cNvPr>
          <p:cNvSpPr txBox="1"/>
          <p:nvPr/>
        </p:nvSpPr>
        <p:spPr>
          <a:xfrm>
            <a:off x="1305793" y="3200473"/>
            <a:ext cx="21742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latin typeface="Cambria" panose="02040503050406030204" pitchFamily="18" charset="0"/>
                <a:ea typeface="Cambria" panose="02040503050406030204" pitchFamily="18" charset="0"/>
              </a:rPr>
              <a:t>Стоимость по сметам, с НДС: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E02E32-E933-4C91-9390-E614CD0837FC}"/>
              </a:ext>
            </a:extLst>
          </p:cNvPr>
          <p:cNvSpPr txBox="1"/>
          <p:nvPr/>
        </p:nvSpPr>
        <p:spPr>
          <a:xfrm>
            <a:off x="461606" y="4830938"/>
            <a:ext cx="804258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1. В объём работ Подрядчика входит </a:t>
            </a:r>
            <a:r>
              <a:rPr lang="ru-RU" sz="1000" b="1" dirty="0">
                <a:latin typeface="Cambria" panose="02040503050406030204" pitchFamily="18" charset="0"/>
                <a:ea typeface="Cambria" panose="02040503050406030204" pitchFamily="18" charset="0"/>
              </a:rPr>
              <a:t>закупка всех основных и вспомогательных материалов</a:t>
            </a:r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, необходимых для выполнения работ,</a:t>
            </a:r>
          </a:p>
          <a:p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а также транспортировка (включая погрузочно-разгрузочные работы) и хранение.</a:t>
            </a:r>
          </a:p>
          <a:p>
            <a:endParaRPr lang="ru-RU" sz="1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2. Срок выполнения работ – не более </a:t>
            </a:r>
            <a:r>
              <a:rPr lang="ru-RU" sz="1000" b="1" dirty="0">
                <a:latin typeface="Cambria" panose="02040503050406030204" pitchFamily="18" charset="0"/>
                <a:ea typeface="Cambria" panose="02040503050406030204" pitchFamily="18" charset="0"/>
              </a:rPr>
              <a:t>120 календарных дней </a:t>
            </a:r>
            <a:r>
              <a:rPr lang="ru-RU" sz="1000" dirty="0">
                <a:latin typeface="Cambria" panose="02040503050406030204" pitchFamily="18" charset="0"/>
                <a:ea typeface="Cambria" panose="02040503050406030204" pitchFamily="18" charset="0"/>
              </a:rPr>
              <a:t>с даты заключения договора.</a:t>
            </a:r>
          </a:p>
        </p:txBody>
      </p:sp>
    </p:spTree>
    <p:extLst>
      <p:ext uri="{BB962C8B-B14F-4D97-AF65-F5344CB8AC3E}">
        <p14:creationId xmlns:p14="http://schemas.microsoft.com/office/powerpoint/2010/main" val="39866035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131</Words>
  <Application>Microsoft Office PowerPoint</Application>
  <PresentationFormat>Широкоэкранный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2025-07-09T08:41:06Z</dcterms:created>
  <dcterms:modified xsi:type="dcterms:W3CDTF">2025-07-09T09:33:18Z</dcterms:modified>
</cp:coreProperties>
</file>